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7" r:id="rId19"/>
    <p:sldId id="278" r:id="rId20"/>
    <p:sldId id="279" r:id="rId21"/>
    <p:sldId id="280" r:id="rId22"/>
    <p:sldId id="281" r:id="rId23"/>
    <p:sldId id="282" r:id="rId24"/>
    <p:sldId id="276"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60"/>
  </p:normalViewPr>
  <p:slideViewPr>
    <p:cSldViewPr>
      <p:cViewPr>
        <p:scale>
          <a:sx n="91" d="100"/>
          <a:sy n="91" d="100"/>
        </p:scale>
        <p:origin x="-2226" y="-4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E6DF987-2759-4C9A-9EE1-63ACA6314520}" type="datetimeFigureOut">
              <a:rPr lang="ru-RU" smtClean="0"/>
              <a:t>27.12.2021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39E245-EED0-43D4-AE08-32933A8BBF84}" type="slidenum">
              <a:rPr lang="ru-RU" smtClean="0"/>
              <a:t>‹#›</a:t>
            </a:fld>
            <a:endParaRPr lang="ru-RU"/>
          </a:p>
        </p:txBody>
      </p:sp>
    </p:spTree>
    <p:extLst>
      <p:ext uri="{BB962C8B-B14F-4D97-AF65-F5344CB8AC3E}">
        <p14:creationId xmlns:p14="http://schemas.microsoft.com/office/powerpoint/2010/main" val="985513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6DF987-2759-4C9A-9EE1-63ACA6314520}" type="datetimeFigureOut">
              <a:rPr lang="ru-RU" smtClean="0"/>
              <a:t>27.12.2021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39E245-EED0-43D4-AE08-32933A8BBF84}" type="slidenum">
              <a:rPr lang="ru-RU" smtClean="0"/>
              <a:t>‹#›</a:t>
            </a:fld>
            <a:endParaRPr lang="ru-RU"/>
          </a:p>
        </p:txBody>
      </p:sp>
    </p:spTree>
    <p:extLst>
      <p:ext uri="{BB962C8B-B14F-4D97-AF65-F5344CB8AC3E}">
        <p14:creationId xmlns:p14="http://schemas.microsoft.com/office/powerpoint/2010/main" val="1710750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6DF987-2759-4C9A-9EE1-63ACA6314520}" type="datetimeFigureOut">
              <a:rPr lang="ru-RU" smtClean="0"/>
              <a:t>27.12.2021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39E245-EED0-43D4-AE08-32933A8BBF84}" type="slidenum">
              <a:rPr lang="ru-RU" smtClean="0"/>
              <a:t>‹#›</a:t>
            </a:fld>
            <a:endParaRPr lang="ru-RU"/>
          </a:p>
        </p:txBody>
      </p:sp>
    </p:spTree>
    <p:extLst>
      <p:ext uri="{BB962C8B-B14F-4D97-AF65-F5344CB8AC3E}">
        <p14:creationId xmlns:p14="http://schemas.microsoft.com/office/powerpoint/2010/main" val="1573680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6DF987-2759-4C9A-9EE1-63ACA6314520}" type="datetimeFigureOut">
              <a:rPr lang="ru-RU" smtClean="0"/>
              <a:t>27.12.2021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39E245-EED0-43D4-AE08-32933A8BBF84}" type="slidenum">
              <a:rPr lang="ru-RU" smtClean="0"/>
              <a:t>‹#›</a:t>
            </a:fld>
            <a:endParaRPr lang="ru-RU"/>
          </a:p>
        </p:txBody>
      </p:sp>
    </p:spTree>
    <p:extLst>
      <p:ext uri="{BB962C8B-B14F-4D97-AF65-F5344CB8AC3E}">
        <p14:creationId xmlns:p14="http://schemas.microsoft.com/office/powerpoint/2010/main" val="3686396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E6DF987-2759-4C9A-9EE1-63ACA6314520}" type="datetimeFigureOut">
              <a:rPr lang="ru-RU" smtClean="0"/>
              <a:t>27.12.2021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A39E245-EED0-43D4-AE08-32933A8BBF84}" type="slidenum">
              <a:rPr lang="ru-RU" smtClean="0"/>
              <a:t>‹#›</a:t>
            </a:fld>
            <a:endParaRPr lang="ru-RU"/>
          </a:p>
        </p:txBody>
      </p:sp>
    </p:spTree>
    <p:extLst>
      <p:ext uri="{BB962C8B-B14F-4D97-AF65-F5344CB8AC3E}">
        <p14:creationId xmlns:p14="http://schemas.microsoft.com/office/powerpoint/2010/main" val="2488408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E6DF987-2759-4C9A-9EE1-63ACA6314520}" type="datetimeFigureOut">
              <a:rPr lang="ru-RU" smtClean="0"/>
              <a:t>27.12.2021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A39E245-EED0-43D4-AE08-32933A8BBF84}" type="slidenum">
              <a:rPr lang="ru-RU" smtClean="0"/>
              <a:t>‹#›</a:t>
            </a:fld>
            <a:endParaRPr lang="ru-RU"/>
          </a:p>
        </p:txBody>
      </p:sp>
    </p:spTree>
    <p:extLst>
      <p:ext uri="{BB962C8B-B14F-4D97-AF65-F5344CB8AC3E}">
        <p14:creationId xmlns:p14="http://schemas.microsoft.com/office/powerpoint/2010/main" val="646562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E6DF987-2759-4C9A-9EE1-63ACA6314520}" type="datetimeFigureOut">
              <a:rPr lang="ru-RU" smtClean="0"/>
              <a:t>27.12.2021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A39E245-EED0-43D4-AE08-32933A8BBF84}" type="slidenum">
              <a:rPr lang="ru-RU" smtClean="0"/>
              <a:t>‹#›</a:t>
            </a:fld>
            <a:endParaRPr lang="ru-RU"/>
          </a:p>
        </p:txBody>
      </p:sp>
    </p:spTree>
    <p:extLst>
      <p:ext uri="{BB962C8B-B14F-4D97-AF65-F5344CB8AC3E}">
        <p14:creationId xmlns:p14="http://schemas.microsoft.com/office/powerpoint/2010/main" val="17684578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E6DF987-2759-4C9A-9EE1-63ACA6314520}" type="datetimeFigureOut">
              <a:rPr lang="ru-RU" smtClean="0"/>
              <a:t>27.12.2021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A39E245-EED0-43D4-AE08-32933A8BBF84}" type="slidenum">
              <a:rPr lang="ru-RU" smtClean="0"/>
              <a:t>‹#›</a:t>
            </a:fld>
            <a:endParaRPr lang="ru-RU"/>
          </a:p>
        </p:txBody>
      </p:sp>
    </p:spTree>
    <p:extLst>
      <p:ext uri="{BB962C8B-B14F-4D97-AF65-F5344CB8AC3E}">
        <p14:creationId xmlns:p14="http://schemas.microsoft.com/office/powerpoint/2010/main" val="1520756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E6DF987-2759-4C9A-9EE1-63ACA6314520}" type="datetimeFigureOut">
              <a:rPr lang="ru-RU" smtClean="0"/>
              <a:t>27.12.2021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A39E245-EED0-43D4-AE08-32933A8BBF84}" type="slidenum">
              <a:rPr lang="ru-RU" smtClean="0"/>
              <a:t>‹#›</a:t>
            </a:fld>
            <a:endParaRPr lang="ru-RU"/>
          </a:p>
        </p:txBody>
      </p:sp>
    </p:spTree>
    <p:extLst>
      <p:ext uri="{BB962C8B-B14F-4D97-AF65-F5344CB8AC3E}">
        <p14:creationId xmlns:p14="http://schemas.microsoft.com/office/powerpoint/2010/main" val="1632051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E6DF987-2759-4C9A-9EE1-63ACA6314520}" type="datetimeFigureOut">
              <a:rPr lang="ru-RU" smtClean="0"/>
              <a:t>27.12.2021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A39E245-EED0-43D4-AE08-32933A8BBF84}" type="slidenum">
              <a:rPr lang="ru-RU" smtClean="0"/>
              <a:t>‹#›</a:t>
            </a:fld>
            <a:endParaRPr lang="ru-RU"/>
          </a:p>
        </p:txBody>
      </p:sp>
    </p:spTree>
    <p:extLst>
      <p:ext uri="{BB962C8B-B14F-4D97-AF65-F5344CB8AC3E}">
        <p14:creationId xmlns:p14="http://schemas.microsoft.com/office/powerpoint/2010/main" val="191634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E6DF987-2759-4C9A-9EE1-63ACA6314520}" type="datetimeFigureOut">
              <a:rPr lang="ru-RU" smtClean="0"/>
              <a:t>27.12.2021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A39E245-EED0-43D4-AE08-32933A8BBF84}" type="slidenum">
              <a:rPr lang="ru-RU" smtClean="0"/>
              <a:t>‹#›</a:t>
            </a:fld>
            <a:endParaRPr lang="ru-RU"/>
          </a:p>
        </p:txBody>
      </p:sp>
    </p:spTree>
    <p:extLst>
      <p:ext uri="{BB962C8B-B14F-4D97-AF65-F5344CB8AC3E}">
        <p14:creationId xmlns:p14="http://schemas.microsoft.com/office/powerpoint/2010/main" val="1568581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6DF987-2759-4C9A-9EE1-63ACA6314520}" type="datetimeFigureOut">
              <a:rPr lang="ru-RU" smtClean="0"/>
              <a:t>27.12.2021</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39E245-EED0-43D4-AE08-32933A8BBF84}" type="slidenum">
              <a:rPr lang="ru-RU" smtClean="0"/>
              <a:t>‹#›</a:t>
            </a:fld>
            <a:endParaRPr lang="ru-RU"/>
          </a:p>
        </p:txBody>
      </p:sp>
    </p:spTree>
    <p:extLst>
      <p:ext uri="{BB962C8B-B14F-4D97-AF65-F5344CB8AC3E}">
        <p14:creationId xmlns:p14="http://schemas.microsoft.com/office/powerpoint/2010/main" val="2598005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http://i.flamber.ru/files/st2/1315491002/1316026209_g.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777\Desktop\ната сказки\изображение_viber_2021-12-27_12-28-26-3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 y="1"/>
            <a:ext cx="91292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21038515">
            <a:off x="3788175" y="585731"/>
            <a:ext cx="4106795" cy="1323439"/>
          </a:xfrm>
          <a:prstGeom prst="rect">
            <a:avLst/>
          </a:prstGeom>
        </p:spPr>
        <p:txBody>
          <a:bodyPr wrap="square">
            <a:spAutoFit/>
          </a:bodyPr>
          <a:lstStyle/>
          <a:p>
            <a:pPr algn="ctr">
              <a:spcBef>
                <a:spcPct val="20000"/>
              </a:spcBef>
            </a:pPr>
            <a:r>
              <a:rPr lang="uk-UA" sz="1600" b="1" dirty="0" smtClean="0">
                <a:solidFill>
                  <a:prstClr val="black">
                    <a:lumMod val="95000"/>
                    <a:lumOff val="5000"/>
                  </a:prstClr>
                </a:solidFill>
              </a:rPr>
              <a:t>Комунальний  дошкільний заклад комбінованого </a:t>
            </a:r>
            <a:r>
              <a:rPr lang="uk-UA" sz="1600" b="1" dirty="0" smtClean="0">
                <a:solidFill>
                  <a:prstClr val="black">
                    <a:lumMod val="95000"/>
                    <a:lumOff val="5000"/>
                  </a:prstClr>
                </a:solidFill>
              </a:rPr>
              <a:t>типу«Ясла </a:t>
            </a:r>
            <a:r>
              <a:rPr lang="uk-UA" sz="1600" b="1" dirty="0" smtClean="0">
                <a:solidFill>
                  <a:prstClr val="black">
                    <a:lumMod val="95000"/>
                    <a:lumOff val="5000"/>
                  </a:prstClr>
                </a:solidFill>
              </a:rPr>
              <a:t>–садок№</a:t>
            </a:r>
            <a:r>
              <a:rPr lang="uk-UA" sz="1600" b="1" dirty="0" smtClean="0">
                <a:solidFill>
                  <a:prstClr val="black">
                    <a:lumMod val="95000"/>
                    <a:lumOff val="5000"/>
                  </a:prstClr>
                </a:solidFill>
              </a:rPr>
              <a:t>167»Золотий </a:t>
            </a:r>
            <a:r>
              <a:rPr lang="uk-UA" sz="1600" b="1" dirty="0" smtClean="0">
                <a:solidFill>
                  <a:prstClr val="black">
                    <a:lumMod val="95000"/>
                    <a:lumOff val="5000"/>
                  </a:prstClr>
                </a:solidFill>
              </a:rPr>
              <a:t>вулик</a:t>
            </a:r>
            <a:r>
              <a:rPr lang="uk-UA" sz="1600" b="1" dirty="0" smtClean="0">
                <a:solidFill>
                  <a:prstClr val="black">
                    <a:lumMod val="95000"/>
                    <a:lumOff val="5000"/>
                  </a:prstClr>
                </a:solidFill>
              </a:rPr>
              <a:t>»» Маріупольської </a:t>
            </a:r>
            <a:r>
              <a:rPr lang="uk-UA" sz="1600" b="1" dirty="0" smtClean="0">
                <a:solidFill>
                  <a:prstClr val="black">
                    <a:lumMod val="95000"/>
                    <a:lumOff val="5000"/>
                  </a:prstClr>
                </a:solidFill>
              </a:rPr>
              <a:t>міської ради. Донецької області.</a:t>
            </a:r>
            <a:r>
              <a:rPr lang="ru-RU" sz="1600" b="1" dirty="0" smtClean="0">
                <a:solidFill>
                  <a:srgbClr val="FF0000"/>
                </a:solidFill>
              </a:rPr>
              <a:t> </a:t>
            </a:r>
          </a:p>
        </p:txBody>
      </p:sp>
      <p:sp>
        <p:nvSpPr>
          <p:cNvPr id="5" name="TextBox 4"/>
          <p:cNvSpPr txBox="1"/>
          <p:nvPr/>
        </p:nvSpPr>
        <p:spPr>
          <a:xfrm rot="20951181">
            <a:off x="4655212" y="1869736"/>
            <a:ext cx="2682016" cy="1200329"/>
          </a:xfrm>
          <a:prstGeom prst="rect">
            <a:avLst/>
          </a:prstGeom>
          <a:noFill/>
        </p:spPr>
        <p:txBody>
          <a:bodyPr wrap="none" rtlCol="0">
            <a:spAutoFit/>
          </a:bodyPr>
          <a:lstStyle/>
          <a:p>
            <a:r>
              <a:rPr lang="uk-UA" sz="3600" dirty="0" smtClean="0">
                <a:solidFill>
                  <a:srgbClr val="FF0000"/>
                </a:solidFill>
              </a:rPr>
              <a:t>«Економічні </a:t>
            </a:r>
          </a:p>
          <a:p>
            <a:r>
              <a:rPr lang="uk-UA" sz="3600" dirty="0">
                <a:solidFill>
                  <a:srgbClr val="FF0000"/>
                </a:solidFill>
              </a:rPr>
              <a:t> </a:t>
            </a:r>
            <a:r>
              <a:rPr lang="uk-UA" sz="3600" dirty="0" smtClean="0">
                <a:solidFill>
                  <a:srgbClr val="FF0000"/>
                </a:solidFill>
              </a:rPr>
              <a:t>     казки»</a:t>
            </a:r>
            <a:endParaRPr lang="ru-RU" sz="3600" dirty="0">
              <a:solidFill>
                <a:srgbClr val="FF0000"/>
              </a:solidFill>
            </a:endParaRPr>
          </a:p>
        </p:txBody>
      </p:sp>
      <p:sp>
        <p:nvSpPr>
          <p:cNvPr id="3" name="TextBox 2"/>
          <p:cNvSpPr txBox="1"/>
          <p:nvPr/>
        </p:nvSpPr>
        <p:spPr>
          <a:xfrm rot="21010033">
            <a:off x="4976123" y="3569240"/>
            <a:ext cx="2231508" cy="830997"/>
          </a:xfrm>
          <a:prstGeom prst="rect">
            <a:avLst/>
          </a:prstGeom>
          <a:noFill/>
        </p:spPr>
        <p:txBody>
          <a:bodyPr wrap="none" rtlCol="0">
            <a:spAutoFit/>
          </a:bodyPr>
          <a:lstStyle/>
          <a:p>
            <a:r>
              <a:rPr lang="uk-UA" sz="1600" b="1" dirty="0" smtClean="0"/>
              <a:t>Підготувала:</a:t>
            </a:r>
          </a:p>
          <a:p>
            <a:r>
              <a:rPr lang="uk-UA" sz="1600" b="1" dirty="0" smtClean="0"/>
              <a:t>Вихователь - методист </a:t>
            </a:r>
          </a:p>
          <a:p>
            <a:r>
              <a:rPr lang="uk-UA" sz="1600" b="1" dirty="0" smtClean="0"/>
              <a:t>Чекмак Н.І.</a:t>
            </a:r>
            <a:endParaRPr lang="ru-RU" sz="1600" b="1" dirty="0"/>
          </a:p>
        </p:txBody>
      </p:sp>
    </p:spTree>
    <p:extLst>
      <p:ext uri="{BB962C8B-B14F-4D97-AF65-F5344CB8AC3E}">
        <p14:creationId xmlns:p14="http://schemas.microsoft.com/office/powerpoint/2010/main" val="8927248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777\Desktop\ната сказки\изображение_viber_2021-12-27_13-16-28-3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22"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051720" y="1196752"/>
            <a:ext cx="5533206" cy="3108543"/>
          </a:xfrm>
          <a:prstGeom prst="rect">
            <a:avLst/>
          </a:prstGeom>
        </p:spPr>
        <p:txBody>
          <a:bodyPr wrap="square">
            <a:spAutoFit/>
          </a:bodyPr>
          <a:lstStyle/>
          <a:p>
            <a:r>
              <a:rPr lang="uk-UA" b="1" i="1" u="dash" dirty="0" smtClean="0">
                <a:solidFill>
                  <a:srgbClr val="FF0000"/>
                </a:solidFill>
                <a:effectLst>
                  <a:outerShdw blurRad="38100" dist="38100" dir="2700000" algn="tl">
                    <a:srgbClr val="000000">
                      <a:alpha val="43137"/>
                    </a:srgbClr>
                  </a:outerShdw>
                </a:effectLst>
              </a:rPr>
              <a:t>«Казка </a:t>
            </a:r>
            <a:r>
              <a:rPr lang="uk-UA" b="1" i="1" u="dash" dirty="0">
                <a:solidFill>
                  <a:srgbClr val="FF0000"/>
                </a:solidFill>
                <a:effectLst>
                  <a:outerShdw blurRad="38100" dist="38100" dir="2700000" algn="tl">
                    <a:srgbClr val="000000">
                      <a:alpha val="43137"/>
                    </a:srgbClr>
                  </a:outerShdw>
                </a:effectLst>
              </a:rPr>
              <a:t>про кредит (Троє Поросят</a:t>
            </a:r>
            <a:r>
              <a:rPr lang="uk-UA" b="1" i="1" u="dash" dirty="0" smtClean="0">
                <a:solidFill>
                  <a:srgbClr val="FF0000"/>
                </a:solidFill>
                <a:effectLst>
                  <a:outerShdw blurRad="38100" dist="38100" dir="2700000" algn="tl">
                    <a:srgbClr val="000000">
                      <a:alpha val="43137"/>
                    </a:srgbClr>
                  </a:outerShdw>
                </a:effectLst>
              </a:rPr>
              <a:t>)»</a:t>
            </a:r>
          </a:p>
          <a:p>
            <a:endParaRPr lang="ru-RU" dirty="0">
              <a:solidFill>
                <a:srgbClr val="FF0000"/>
              </a:solidFill>
            </a:endParaRPr>
          </a:p>
          <a:p>
            <a:r>
              <a:rPr lang="uk-UA" sz="1600" b="1" i="1" dirty="0"/>
              <a:t>З настанням холодів, троє дружніх братиків Поросят вирішили побудувати собі будинки. І так, як поросята були не багатими, жили без батьків та без їх матеріальної підтримки, нещодавно влаштувались на роботу і заробітна плата була мінімальною, у них не було змоги побудувати якісні та надійні будинки. У них на трьох був земельний пай, який їм дістався у спадок. Наф-Наф і Ніф-Ніф своє житло вирішили будувати із соломи та хмизу. А Нуф-Нуф довго думав, усе зважив і вирішив будувати будинок цегляний.</a:t>
            </a:r>
            <a:endParaRPr lang="ru-RU" sz="1600" b="1" i="1" dirty="0"/>
          </a:p>
        </p:txBody>
      </p:sp>
      <p:pic>
        <p:nvPicPr>
          <p:cNvPr id="9" name="Рисунок 8" descr="Похожее изображение"/>
          <p:cNvPicPr/>
          <p:nvPr/>
        </p:nvPicPr>
        <p:blipFill>
          <a:blip r:embed="rId3">
            <a:extLst>
              <a:ext uri="{28A0092B-C50C-407E-A947-70E740481C1C}">
                <a14:useLocalDpi xmlns:a14="http://schemas.microsoft.com/office/drawing/2010/main" val="0"/>
              </a:ext>
            </a:extLst>
          </a:blip>
          <a:srcRect b="10052"/>
          <a:stretch>
            <a:fillRect/>
          </a:stretch>
        </p:blipFill>
        <p:spPr bwMode="auto">
          <a:xfrm>
            <a:off x="3131840" y="4288269"/>
            <a:ext cx="3145532" cy="1809750"/>
          </a:xfrm>
          <a:prstGeom prst="rect">
            <a:avLst/>
          </a:prstGeom>
          <a:ln>
            <a:noFill/>
          </a:ln>
          <a:effectLst>
            <a:softEdge rad="112500"/>
          </a:effectLst>
        </p:spPr>
      </p:pic>
    </p:spTree>
    <p:extLst>
      <p:ext uri="{BB962C8B-B14F-4D97-AF65-F5344CB8AC3E}">
        <p14:creationId xmlns:p14="http://schemas.microsoft.com/office/powerpoint/2010/main" val="35624716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777\Desktop\ната сказки\изображение_viber_2021-12-27_13-16-28-4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286000" y="980728"/>
            <a:ext cx="4572000" cy="4247317"/>
          </a:xfrm>
          <a:prstGeom prst="rect">
            <a:avLst/>
          </a:prstGeom>
        </p:spPr>
        <p:txBody>
          <a:bodyPr>
            <a:spAutoFit/>
          </a:bodyPr>
          <a:lstStyle/>
          <a:p>
            <a:r>
              <a:rPr lang="uk-UA" b="1" i="1" dirty="0" smtClean="0">
                <a:solidFill>
                  <a:srgbClr val="FF0000"/>
                </a:solidFill>
                <a:effectLst>
                  <a:outerShdw blurRad="38100" dist="38100" dir="2700000" algn="tl">
                    <a:srgbClr val="000000">
                      <a:alpha val="43137"/>
                    </a:srgbClr>
                  </a:outerShdw>
                </a:effectLst>
              </a:rPr>
              <a:t>«Казка </a:t>
            </a:r>
            <a:r>
              <a:rPr lang="uk-UA" b="1" i="1" dirty="0">
                <a:solidFill>
                  <a:srgbClr val="FF0000"/>
                </a:solidFill>
                <a:effectLst>
                  <a:outerShdw blurRad="38100" dist="38100" dir="2700000" algn="tl">
                    <a:srgbClr val="000000">
                      <a:alpha val="43137"/>
                    </a:srgbClr>
                  </a:outerShdw>
                </a:effectLst>
              </a:rPr>
              <a:t>про зарплату (Колосок</a:t>
            </a:r>
            <a:r>
              <a:rPr lang="uk-UA" b="1" i="1" dirty="0" smtClean="0">
                <a:solidFill>
                  <a:srgbClr val="FF0000"/>
                </a:solidFill>
                <a:effectLst>
                  <a:outerShdw blurRad="38100" dist="38100" dir="2700000" algn="tl">
                    <a:srgbClr val="000000">
                      <a:alpha val="43137"/>
                    </a:srgbClr>
                  </a:outerShdw>
                </a:effectLst>
              </a:rPr>
              <a:t>)»</a:t>
            </a:r>
            <a:endParaRPr lang="ru-RU" b="1" i="1" dirty="0">
              <a:solidFill>
                <a:srgbClr val="FF0000"/>
              </a:solidFill>
              <a:effectLst>
                <a:outerShdw blurRad="38100" dist="38100" dir="2700000" algn="tl">
                  <a:srgbClr val="000000">
                    <a:alpha val="43137"/>
                  </a:srgbClr>
                </a:outerShdw>
              </a:effectLst>
            </a:endParaRPr>
          </a:p>
          <a:p>
            <a:r>
              <a:rPr lang="uk-UA" b="1" i="1" dirty="0"/>
              <a:t>Мишенята з казки «Колосок» засумували та образились на Півника  через те, що він не пригостив їх пирогами. Хоча півник був дуже добрим. Він випікав дуже смачну випічку і завжди мріяв про власну пекарню. Не зрозуміли вони один-одного, не змогли домовитись.  Вийшли Мишенята на подвір’я тай заплакали. Голосно та тужливо. Почула їх родина Зайців, які жили по-сусідству. Веселі, енергійні та моторні. Усі зайці були привчені до роботи, любили трудитись але через кризу в державі вони були безробітними.</a:t>
            </a:r>
            <a:endParaRPr lang="ru-RU" i="1" dirty="0"/>
          </a:p>
        </p:txBody>
      </p:sp>
      <p:pic>
        <p:nvPicPr>
          <p:cNvPr id="6" name="Рисунок 5" descr="Похожее изображение"/>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572000" y="4725144"/>
            <a:ext cx="2339518" cy="1787580"/>
          </a:xfrm>
          <a:prstGeom prst="rect">
            <a:avLst/>
          </a:prstGeom>
          <a:ln>
            <a:noFill/>
          </a:ln>
          <a:effectLst>
            <a:softEdge rad="112500"/>
          </a:effectLst>
        </p:spPr>
      </p:pic>
    </p:spTree>
    <p:extLst>
      <p:ext uri="{BB962C8B-B14F-4D97-AF65-F5344CB8AC3E}">
        <p14:creationId xmlns:p14="http://schemas.microsoft.com/office/powerpoint/2010/main" val="15827397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67744" y="1772816"/>
            <a:ext cx="5724128" cy="2862322"/>
          </a:xfrm>
          <a:prstGeom prst="rect">
            <a:avLst/>
          </a:prstGeom>
        </p:spPr>
        <p:txBody>
          <a:bodyPr wrap="square">
            <a:spAutoFit/>
          </a:bodyPr>
          <a:lstStyle/>
          <a:p>
            <a:r>
              <a:rPr lang="uk-UA" b="1" i="1" dirty="0" smtClean="0">
                <a:solidFill>
                  <a:srgbClr val="FF0000"/>
                </a:solidFill>
                <a:effectLst>
                  <a:outerShdw blurRad="38100" dist="38100" dir="2700000" algn="tl">
                    <a:srgbClr val="000000">
                      <a:alpha val="43137"/>
                    </a:srgbClr>
                  </a:outerShdw>
                </a:effectLst>
              </a:rPr>
              <a:t>«Казка </a:t>
            </a:r>
            <a:r>
              <a:rPr lang="uk-UA" b="1" i="1" dirty="0">
                <a:solidFill>
                  <a:srgbClr val="FF0000"/>
                </a:solidFill>
                <a:effectLst>
                  <a:outerShdw blurRad="38100" dist="38100" dir="2700000" algn="tl">
                    <a:srgbClr val="000000">
                      <a:alpha val="43137"/>
                    </a:srgbClr>
                  </a:outerShdw>
                </a:effectLst>
              </a:rPr>
              <a:t>про спільний бізнес (Рукавичка</a:t>
            </a:r>
            <a:r>
              <a:rPr lang="uk-UA" b="1" i="1" dirty="0" smtClean="0">
                <a:solidFill>
                  <a:srgbClr val="FF0000"/>
                </a:solidFill>
                <a:effectLst>
                  <a:outerShdw blurRad="38100" dist="38100" dir="2700000" algn="tl">
                    <a:srgbClr val="000000">
                      <a:alpha val="43137"/>
                    </a:srgbClr>
                  </a:outerShdw>
                </a:effectLst>
              </a:rPr>
              <a:t>)»</a:t>
            </a:r>
            <a:endParaRPr lang="ru-RU" i="1" dirty="0" smtClean="0">
              <a:solidFill>
                <a:srgbClr val="FF0000"/>
              </a:solidFill>
              <a:effectLst>
                <a:outerShdw blurRad="38100" dist="38100" dir="2700000" algn="tl">
                  <a:srgbClr val="000000">
                    <a:alpha val="43137"/>
                  </a:srgbClr>
                </a:outerShdw>
              </a:effectLst>
            </a:endParaRPr>
          </a:p>
          <a:p>
            <a:r>
              <a:rPr lang="uk-UA" b="1" i="1" dirty="0"/>
              <a:t>Тепло та затишно було Мишці, Жабці, Зайчику, Лисичці, Вовчику, Ведмедю та Кабанчику у Рукавичці. Здружилися вони. Розподілили обов’язки. Уміли між собою домовлятися і відповідально виконувати доручення.  Але щастя їхнє було не довгим. Повернувся дід і його вірний Пес у ліс. Знайшли свою Рукавичку і вигнали звірят на зимовий мороз. Холодно та лячно стало усім жителям будинку, стали вони бездомними</a:t>
            </a:r>
            <a:r>
              <a:rPr lang="uk-UA" i="1" dirty="0"/>
              <a:t>.</a:t>
            </a:r>
            <a:endParaRPr lang="ru-RU" i="1" dirty="0"/>
          </a:p>
        </p:txBody>
      </p:sp>
      <p:pic>
        <p:nvPicPr>
          <p:cNvPr id="7" name="Рисунок 6"/>
          <p:cNvPicPr/>
          <p:nvPr/>
        </p:nvPicPr>
        <p:blipFill>
          <a:blip r:embed="rId3">
            <a:extLst>
              <a:ext uri="{28A0092B-C50C-407E-A947-70E740481C1C}">
                <a14:useLocalDpi xmlns:a14="http://schemas.microsoft.com/office/drawing/2010/main" val="0"/>
              </a:ext>
            </a:extLst>
          </a:blip>
          <a:srcRect/>
          <a:stretch>
            <a:fillRect/>
          </a:stretch>
        </p:blipFill>
        <p:spPr bwMode="auto">
          <a:xfrm>
            <a:off x="5129808" y="4437112"/>
            <a:ext cx="2504743" cy="1915710"/>
          </a:xfrm>
          <a:prstGeom prst="rect">
            <a:avLst/>
          </a:prstGeom>
          <a:ln>
            <a:noFill/>
          </a:ln>
          <a:effectLst>
            <a:softEdge rad="112500"/>
          </a:effectLst>
        </p:spPr>
      </p:pic>
    </p:spTree>
    <p:extLst>
      <p:ext uri="{BB962C8B-B14F-4D97-AF65-F5344CB8AC3E}">
        <p14:creationId xmlns:p14="http://schemas.microsoft.com/office/powerpoint/2010/main" val="4199626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86000" y="908720"/>
            <a:ext cx="4572000" cy="3139321"/>
          </a:xfrm>
          <a:prstGeom prst="rect">
            <a:avLst/>
          </a:prstGeom>
        </p:spPr>
        <p:txBody>
          <a:bodyPr>
            <a:spAutoFit/>
          </a:bodyPr>
          <a:lstStyle/>
          <a:p>
            <a:r>
              <a:rPr lang="uk-UA" b="1" i="1" dirty="0" smtClean="0">
                <a:solidFill>
                  <a:srgbClr val="FF0000"/>
                </a:solidFill>
                <a:effectLst>
                  <a:outerShdw blurRad="38100" dist="38100" dir="2700000" algn="tl">
                    <a:srgbClr val="000000">
                      <a:alpha val="43137"/>
                    </a:srgbClr>
                  </a:outerShdw>
                </a:effectLst>
              </a:rPr>
              <a:t>«Казка </a:t>
            </a:r>
            <a:r>
              <a:rPr lang="uk-UA" b="1" i="1" dirty="0">
                <a:solidFill>
                  <a:srgbClr val="FF0000"/>
                </a:solidFill>
                <a:effectLst>
                  <a:outerShdw blurRad="38100" dist="38100" dir="2700000" algn="tl">
                    <a:srgbClr val="000000">
                      <a:alpha val="43137"/>
                    </a:srgbClr>
                  </a:outerShdw>
                </a:effectLst>
              </a:rPr>
              <a:t>про бартер ( Троє Ведмедів </a:t>
            </a:r>
            <a:r>
              <a:rPr lang="uk-UA" b="1" i="1" dirty="0" err="1">
                <a:solidFill>
                  <a:srgbClr val="FF0000"/>
                </a:solidFill>
                <a:effectLst>
                  <a:outerShdw blurRad="38100" dist="38100" dir="2700000" algn="tl">
                    <a:srgbClr val="000000">
                      <a:alpha val="43137"/>
                    </a:srgbClr>
                  </a:outerShdw>
                </a:effectLst>
              </a:rPr>
              <a:t>Маша</a:t>
            </a:r>
            <a:r>
              <a:rPr lang="uk-UA" b="1" i="1" dirty="0">
                <a:solidFill>
                  <a:srgbClr val="FF0000"/>
                </a:solidFill>
                <a:effectLst>
                  <a:outerShdw blurRad="38100" dist="38100" dir="2700000" algn="tl">
                    <a:srgbClr val="000000">
                      <a:alpha val="43137"/>
                    </a:srgbClr>
                  </a:outerShdw>
                </a:effectLst>
              </a:rPr>
              <a:t> і Ведмідь</a:t>
            </a:r>
            <a:r>
              <a:rPr lang="uk-UA" b="1" i="1" dirty="0" smtClean="0">
                <a:solidFill>
                  <a:srgbClr val="FF0000"/>
                </a:solidFill>
                <a:effectLst>
                  <a:outerShdw blurRad="38100" dist="38100" dir="2700000" algn="tl">
                    <a:srgbClr val="000000">
                      <a:alpha val="43137"/>
                    </a:srgbClr>
                  </a:outerShdw>
                </a:effectLst>
              </a:rPr>
              <a:t>)»</a:t>
            </a:r>
            <a:endParaRPr lang="ru-RU" i="1" dirty="0">
              <a:solidFill>
                <a:srgbClr val="FF0000"/>
              </a:solidFill>
              <a:effectLst>
                <a:outerShdw blurRad="38100" dist="38100" dir="2700000" algn="tl">
                  <a:srgbClr val="000000">
                    <a:alpha val="43137"/>
                  </a:srgbClr>
                </a:outerShdw>
              </a:effectLst>
            </a:endParaRPr>
          </a:p>
          <a:p>
            <a:r>
              <a:rPr lang="uk-UA" b="1" i="1" dirty="0"/>
              <a:t>Ведмеді з казки «Троє ведмедів» продавали на ринку мед. На зароблені гроші вони хотіли купити малини для свого Ведмежати. А ведмідь із казки «Маруся і Ведмідь» якраз продавав малину, щоб купити Марусі липового меду на зиму. Покупців на ринку майже не було, торгівля йшла погано. Засумували продавці.</a:t>
            </a:r>
            <a:endParaRPr lang="ru-RU" b="1" i="1" dirty="0"/>
          </a:p>
        </p:txBody>
      </p:sp>
      <p:pic>
        <p:nvPicPr>
          <p:cNvPr id="6" name="Рисунок 5"/>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782616"/>
            <a:ext cx="2852023" cy="2883649"/>
          </a:xfrm>
          <a:prstGeom prst="rect">
            <a:avLst/>
          </a:prstGeom>
          <a:ln>
            <a:noFill/>
          </a:ln>
          <a:effectLst>
            <a:softEdge rad="112500"/>
          </a:effectLst>
        </p:spPr>
      </p:pic>
    </p:spTree>
    <p:extLst>
      <p:ext uri="{BB962C8B-B14F-4D97-AF65-F5344CB8AC3E}">
        <p14:creationId xmlns:p14="http://schemas.microsoft.com/office/powerpoint/2010/main" val="3316640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267744" y="764704"/>
            <a:ext cx="5958408" cy="6032421"/>
          </a:xfrm>
          <a:prstGeom prst="rect">
            <a:avLst/>
          </a:prstGeom>
        </p:spPr>
        <p:txBody>
          <a:bodyPr wrap="square">
            <a:spAutoFit/>
          </a:bodyPr>
          <a:lstStyle/>
          <a:p>
            <a:r>
              <a:rPr lang="uk-UA" b="1" i="1" dirty="0" smtClean="0">
                <a:solidFill>
                  <a:srgbClr val="FF0000"/>
                </a:solidFill>
                <a:effectLst>
                  <a:outerShdw blurRad="38100" dist="38100" dir="2700000" algn="tl">
                    <a:srgbClr val="000000">
                      <a:alpha val="43137"/>
                    </a:srgbClr>
                  </a:outerShdw>
                </a:effectLst>
              </a:rPr>
              <a:t>«Як </a:t>
            </a:r>
            <a:r>
              <a:rPr lang="uk-UA" b="1" i="1" dirty="0">
                <a:solidFill>
                  <a:srgbClr val="FF0000"/>
                </a:solidFill>
                <a:effectLst>
                  <a:outerShdw blurRad="38100" dist="38100" dir="2700000" algn="tl">
                    <a:srgbClr val="000000">
                      <a:alpha val="43137"/>
                    </a:srgbClr>
                  </a:outerShdw>
                </a:effectLst>
              </a:rPr>
              <a:t>Афлатун допоміг </a:t>
            </a:r>
            <a:r>
              <a:rPr lang="uk-UA" b="1" i="1" dirty="0" smtClean="0">
                <a:solidFill>
                  <a:srgbClr val="FF0000"/>
                </a:solidFill>
                <a:effectLst>
                  <a:outerShdw blurRad="38100" dist="38100" dir="2700000" algn="tl">
                    <a:srgbClr val="000000">
                      <a:alpha val="43137"/>
                    </a:srgbClr>
                  </a:outerShdw>
                </a:effectLst>
              </a:rPr>
              <a:t>краплинкам»</a:t>
            </a:r>
          </a:p>
          <a:p>
            <a:endParaRPr lang="ru-RU" dirty="0">
              <a:solidFill>
                <a:srgbClr val="FF0000"/>
              </a:solidFill>
            </a:endParaRPr>
          </a:p>
          <a:p>
            <a:r>
              <a:rPr lang="uk-UA" sz="1400" b="1" i="1" dirty="0" smtClean="0"/>
              <a:t>Одного </a:t>
            </a:r>
            <a:r>
              <a:rPr lang="uk-UA" sz="1400" b="1" i="1" dirty="0"/>
              <a:t>разу Афлатунчик завітав до неслухняного хлопчика Матвійка.</a:t>
            </a:r>
            <a:endParaRPr lang="ru-RU" sz="1400" b="1" i="1" dirty="0"/>
          </a:p>
          <a:p>
            <a:r>
              <a:rPr lang="uk-UA" sz="1400" b="1" i="1" dirty="0"/>
              <a:t>Мама називала його: «Матвійко-забудько». Він часто забував вимикати</a:t>
            </a:r>
            <a:endParaRPr lang="ru-RU" sz="1400" b="1" i="1" dirty="0"/>
          </a:p>
          <a:p>
            <a:r>
              <a:rPr lang="uk-UA" sz="1400" b="1" i="1" dirty="0"/>
              <a:t>воду в крані, світло в кімнаті, зачиняти двері і навіть забував зав’язувати</a:t>
            </a:r>
            <a:endParaRPr lang="ru-RU" sz="1400" b="1" i="1" dirty="0"/>
          </a:p>
          <a:p>
            <a:r>
              <a:rPr lang="uk-UA" sz="1400" b="1" i="1" dirty="0"/>
              <a:t>шнурки на своїх черевичках.</a:t>
            </a:r>
            <a:endParaRPr lang="ru-RU" sz="1400" b="1" i="1" dirty="0"/>
          </a:p>
          <a:p>
            <a:r>
              <a:rPr lang="uk-UA" sz="1400" b="1" i="1" dirty="0"/>
              <a:t> Трапилось так, що Матвійко помив руки, а водичку не вимкнув. В</a:t>
            </a:r>
            <a:endParaRPr lang="ru-RU" sz="1400" b="1" i="1" dirty="0"/>
          </a:p>
          <a:p>
            <a:r>
              <a:rPr lang="uk-UA" sz="1400" b="1" i="1" dirty="0"/>
              <a:t>крані жили-були маленькі краплинки водички, які невтомно працювали.</a:t>
            </a:r>
            <a:endParaRPr lang="ru-RU" sz="1400" b="1" i="1" dirty="0"/>
          </a:p>
          <a:p>
            <a:r>
              <a:rPr lang="uk-UA" sz="1400" b="1" i="1" dirty="0"/>
              <a:t>«Перекрий кран, дай нам перепочити . Матвійку», -просили краплинки.</a:t>
            </a:r>
            <a:endParaRPr lang="ru-RU" sz="1400" b="1" i="1" dirty="0"/>
          </a:p>
          <a:p>
            <a:r>
              <a:rPr lang="uk-UA" sz="1400" b="1" i="1" dirty="0"/>
              <a:t>Проте хлопчик не чув їх і пішов гратися.</a:t>
            </a:r>
            <a:endParaRPr lang="ru-RU" sz="1400" b="1" i="1" dirty="0"/>
          </a:p>
          <a:p>
            <a:r>
              <a:rPr lang="uk-UA" sz="1400" b="1" i="1" dirty="0"/>
              <a:t>Афлатунчик почув, що краплинки просять про допомогу і вирішив їм</a:t>
            </a:r>
            <a:endParaRPr lang="ru-RU" sz="1400" b="1" i="1" dirty="0"/>
          </a:p>
          <a:p>
            <a:r>
              <a:rPr lang="uk-UA" sz="1400" b="1" i="1" dirty="0"/>
              <a:t>допомогти. Він вимкнув кран і полетів разом з краплинками до насосної</a:t>
            </a:r>
            <a:endParaRPr lang="ru-RU" sz="1400" b="1" i="1" dirty="0"/>
          </a:p>
          <a:p>
            <a:r>
              <a:rPr lang="uk-UA" sz="1400" b="1" i="1" dirty="0"/>
              <a:t>станції, де подавали воду до будинку Матвійка. Після прохання</a:t>
            </a:r>
            <a:endParaRPr lang="ru-RU" sz="1400" b="1" i="1" dirty="0"/>
          </a:p>
          <a:p>
            <a:r>
              <a:rPr lang="uk-UA" sz="1400" b="1" i="1" dirty="0"/>
              <a:t>Афлатунчика, насосна станція припинила подачу води до будинку.</a:t>
            </a:r>
            <a:endParaRPr lang="ru-RU" sz="1400" b="1" i="1" dirty="0"/>
          </a:p>
          <a:p>
            <a:r>
              <a:rPr lang="uk-UA" sz="1400" b="1" i="1" dirty="0"/>
              <a:t>Прийшов Матвійко після прогулянки і хотів помити руки, а водички немає.</a:t>
            </a:r>
            <a:endParaRPr lang="ru-RU" sz="1400" b="1" i="1" dirty="0"/>
          </a:p>
          <a:p>
            <a:r>
              <a:rPr lang="uk-UA" sz="1400" b="1" i="1" dirty="0"/>
              <a:t>Хотів зварити суп, а водички немає. «Без води і ні туди, і ні сюди!» І</a:t>
            </a:r>
            <a:endParaRPr lang="ru-RU" sz="1400" b="1" i="1" dirty="0"/>
          </a:p>
          <a:p>
            <a:r>
              <a:rPr lang="uk-UA" sz="1400" b="1" i="1" dirty="0"/>
              <a:t>звернувся він до краплинок, що жили у водопроводі: «Пробачте мене</a:t>
            </a:r>
            <a:endParaRPr lang="ru-RU" sz="1400" b="1" i="1" dirty="0"/>
          </a:p>
          <a:p>
            <a:r>
              <a:rPr lang="uk-UA" sz="1400" b="1" i="1" dirty="0"/>
              <a:t>краплинки і ти Афлатунчику. Я тепер буду берегти водичку,</a:t>
            </a:r>
            <a:endParaRPr lang="ru-RU" sz="1400" b="1" i="1" dirty="0"/>
          </a:p>
          <a:p>
            <a:r>
              <a:rPr lang="uk-UA" sz="1400" b="1" i="1" dirty="0"/>
              <a:t>електроенергію, тепло в домі».</a:t>
            </a:r>
            <a:endParaRPr lang="ru-RU" sz="1400" b="1" i="1" dirty="0"/>
          </a:p>
          <a:p>
            <a:r>
              <a:rPr lang="uk-UA" sz="1400" b="1" i="1" dirty="0"/>
              <a:t>Запитання до дітей:</a:t>
            </a:r>
            <a:endParaRPr lang="ru-RU" sz="1400" b="1" i="1" dirty="0"/>
          </a:p>
          <a:p>
            <a:r>
              <a:rPr lang="uk-UA" sz="1400" b="1" i="1" dirty="0"/>
              <a:t>- Чому хлопчика називали «Матвійко-забудько»?</a:t>
            </a:r>
            <a:endParaRPr lang="ru-RU" sz="1400" b="1" i="1" dirty="0"/>
          </a:p>
          <a:p>
            <a:r>
              <a:rPr lang="uk-UA" sz="1400" b="1" i="1" dirty="0"/>
              <a:t>- Що означає прислів’я «Без води і ні туди, і ні сюди!»?</a:t>
            </a:r>
            <a:endParaRPr lang="ru-RU" sz="1400" b="1" i="1" dirty="0"/>
          </a:p>
          <a:p>
            <a:r>
              <a:rPr lang="uk-UA" sz="1400" b="1" i="1" dirty="0"/>
              <a:t>- Які висновки зробив хлопчик?</a:t>
            </a:r>
            <a:endParaRPr lang="ru-RU" sz="1400" b="1" i="1" dirty="0"/>
          </a:p>
        </p:txBody>
      </p:sp>
    </p:spTree>
    <p:extLst>
      <p:ext uri="{BB962C8B-B14F-4D97-AF65-F5344CB8AC3E}">
        <p14:creationId xmlns:p14="http://schemas.microsoft.com/office/powerpoint/2010/main" val="1141892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899592" y="1052736"/>
            <a:ext cx="6318448" cy="5109091"/>
          </a:xfrm>
          <a:prstGeom prst="rect">
            <a:avLst/>
          </a:prstGeom>
        </p:spPr>
        <p:txBody>
          <a:bodyPr wrap="square">
            <a:spAutoFit/>
          </a:bodyPr>
          <a:lstStyle/>
          <a:p>
            <a:r>
              <a:rPr lang="uk-UA" b="1" i="1" dirty="0">
                <a:solidFill>
                  <a:srgbClr val="FF0000"/>
                </a:solidFill>
                <a:effectLst>
                  <a:outerShdw blurRad="38100" dist="38100" dir="2700000" algn="tl">
                    <a:srgbClr val="000000">
                      <a:alpha val="43137"/>
                    </a:srgbClr>
                  </a:outerShdw>
                </a:effectLst>
              </a:rPr>
              <a:t>«Разом ми сила»</a:t>
            </a:r>
            <a:endParaRPr lang="ru-RU" i="1" dirty="0">
              <a:solidFill>
                <a:srgbClr val="FF0000"/>
              </a:solidFill>
              <a:effectLst>
                <a:outerShdw blurRad="38100" dist="38100" dir="2700000" algn="tl">
                  <a:srgbClr val="000000">
                    <a:alpha val="43137"/>
                  </a:srgbClr>
                </a:outerShdw>
              </a:effectLst>
            </a:endParaRPr>
          </a:p>
          <a:p>
            <a:r>
              <a:rPr lang="uk-UA" sz="1400" b="1" i="1" dirty="0" smtClean="0"/>
              <a:t>Зайчик-побігайчик </a:t>
            </a:r>
            <a:r>
              <a:rPr lang="uk-UA" sz="1400" b="1" i="1" dirty="0"/>
              <a:t>із казки «Теремок» посіяв навесні моркву і посадив</a:t>
            </a:r>
            <a:endParaRPr lang="ru-RU" sz="1400" b="1" i="1" dirty="0"/>
          </a:p>
          <a:p>
            <a:r>
              <a:rPr lang="uk-UA" sz="1400" b="1" i="1" dirty="0"/>
              <a:t>капусту.</a:t>
            </a:r>
            <a:endParaRPr lang="ru-RU" sz="1400" b="1" i="1" dirty="0"/>
          </a:p>
          <a:p>
            <a:r>
              <a:rPr lang="uk-UA" sz="1400" b="1" i="1" dirty="0"/>
              <a:t>Восени він вирішив зібрати урожай. Потрібно було викопати моркву,</a:t>
            </a:r>
            <a:endParaRPr lang="ru-RU" sz="1400" b="1" i="1" dirty="0"/>
          </a:p>
          <a:p>
            <a:r>
              <a:rPr lang="uk-UA" sz="1400" b="1" i="1" dirty="0"/>
              <a:t>зрізати капусту, а потім перевезти овочі у погріб. Вже була пізня осінь і</a:t>
            </a:r>
            <a:endParaRPr lang="ru-RU" sz="1400" b="1" i="1" dirty="0"/>
          </a:p>
          <a:p>
            <a:r>
              <a:rPr lang="uk-UA" sz="1400" b="1" i="1" dirty="0"/>
              <a:t>потрібно було справитись до перших заморозків. Бачить зайчик, що він не</a:t>
            </a:r>
            <a:endParaRPr lang="ru-RU" sz="1400" b="1" i="1" dirty="0"/>
          </a:p>
          <a:p>
            <a:r>
              <a:rPr lang="uk-UA" sz="1400" b="1" i="1" dirty="0"/>
              <a:t>впорається, важко йому. І згадав про своїх друзів. Зв’язався він з ними по</a:t>
            </a:r>
            <a:endParaRPr lang="ru-RU" sz="1400" b="1" i="1" dirty="0"/>
          </a:p>
          <a:p>
            <a:r>
              <a:rPr lang="uk-UA" sz="1400" b="1" i="1" dirty="0"/>
              <a:t>мобільному лісовому телефону.</a:t>
            </a:r>
            <a:endParaRPr lang="ru-RU" sz="1400" b="1" i="1" dirty="0"/>
          </a:p>
          <a:p>
            <a:r>
              <a:rPr lang="uk-UA" sz="1400" b="1" i="1" dirty="0"/>
              <a:t>На той час вовчик працював на вантажному автомобілі, водієм у лісовій</a:t>
            </a:r>
            <a:endParaRPr lang="ru-RU" sz="1400" b="1" i="1" dirty="0"/>
          </a:p>
          <a:p>
            <a:r>
              <a:rPr lang="uk-UA" sz="1400" b="1" i="1" dirty="0"/>
              <a:t>автоколоні. Лисичка та ведмедик сіли до нього в авто і швидко примчали до</a:t>
            </a:r>
            <a:endParaRPr lang="ru-RU" sz="1400" b="1" i="1" dirty="0"/>
          </a:p>
          <a:p>
            <a:r>
              <a:rPr lang="uk-UA" sz="1400" b="1" i="1" dirty="0"/>
              <a:t>зайчика.</a:t>
            </a:r>
            <a:endParaRPr lang="ru-RU" sz="1400" b="1" i="1" dirty="0"/>
          </a:p>
          <a:p>
            <a:r>
              <a:rPr lang="uk-UA" sz="1400" b="1" i="1" dirty="0"/>
              <a:t>Друзі працювали злагоджено: зайчик зрізав капусту і клав її в кошики,</a:t>
            </a:r>
            <a:endParaRPr lang="ru-RU" sz="1400" b="1" i="1" dirty="0"/>
          </a:p>
          <a:p>
            <a:r>
              <a:rPr lang="uk-UA" sz="1400" b="1" i="1" dirty="0"/>
              <a:t>лисичка викопувала моркву, відділяла гичку від корінчиків. Ведмедик носив</a:t>
            </a:r>
            <a:endParaRPr lang="ru-RU" sz="1400" b="1" i="1" dirty="0"/>
          </a:p>
          <a:p>
            <a:r>
              <a:rPr lang="uk-UA" sz="1400" b="1" i="1" dirty="0"/>
              <a:t>кошики з капустою і морквою і завантажував в автомобіль. Вовчик</a:t>
            </a:r>
            <a:endParaRPr lang="ru-RU" sz="1400" b="1" i="1" dirty="0"/>
          </a:p>
          <a:p>
            <a:r>
              <a:rPr lang="uk-UA" sz="1400" b="1" i="1" dirty="0"/>
              <a:t>перевозив овочі до погреба і розвантажував їх.</a:t>
            </a:r>
            <a:endParaRPr lang="ru-RU" sz="1400" b="1" i="1" dirty="0"/>
          </a:p>
          <a:p>
            <a:r>
              <a:rPr lang="uk-UA" sz="1400" b="1" i="1" dirty="0"/>
              <a:t>Друзі швидко справились з роботою. Цю роботу яку виконали за один день,</a:t>
            </a:r>
            <a:endParaRPr lang="ru-RU" sz="1400" b="1" i="1" dirty="0"/>
          </a:p>
          <a:p>
            <a:r>
              <a:rPr lang="uk-UA" sz="1400" b="1" i="1" dirty="0"/>
              <a:t>зайчик виконав би за тиждень.</a:t>
            </a:r>
            <a:endParaRPr lang="ru-RU" sz="1400" b="1" i="1" dirty="0"/>
          </a:p>
          <a:p>
            <a:r>
              <a:rPr lang="uk-UA" sz="1400" b="1" i="1" dirty="0"/>
              <a:t>Не даремно кажуть «Разом ми сила!»</a:t>
            </a:r>
            <a:endParaRPr lang="ru-RU" sz="1400" b="1" i="1" dirty="0"/>
          </a:p>
          <a:p>
            <a:r>
              <a:rPr lang="uk-UA" sz="1400" b="1" i="1" dirty="0"/>
              <a:t>Запитання до дітей:</a:t>
            </a:r>
            <a:endParaRPr lang="ru-RU" sz="1400" b="1" i="1" dirty="0"/>
          </a:p>
          <a:p>
            <a:r>
              <a:rPr lang="uk-UA" sz="1400" b="1" i="1" dirty="0"/>
              <a:t>- Чому зайчик звернувся за допомогою?</a:t>
            </a:r>
            <a:endParaRPr lang="ru-RU" sz="1400" b="1" i="1" dirty="0"/>
          </a:p>
          <a:p>
            <a:r>
              <a:rPr lang="uk-UA" sz="1400" b="1" i="1" dirty="0"/>
              <a:t>- Хто йому допоміг зібрати урожай?</a:t>
            </a:r>
            <a:endParaRPr lang="ru-RU" sz="1400" b="1" i="1" dirty="0"/>
          </a:p>
          <a:p>
            <a:r>
              <a:rPr lang="uk-UA" sz="1400" b="1" i="1" dirty="0"/>
              <a:t>- Що означає поговірка «Разом ми сила»?</a:t>
            </a:r>
            <a:endParaRPr lang="ru-RU" sz="1400" b="1" i="1" dirty="0"/>
          </a:p>
          <a:p>
            <a:r>
              <a:rPr lang="uk-UA" sz="1400" b="1" dirty="0"/>
              <a:t> </a:t>
            </a:r>
            <a:endParaRPr lang="ru-RU" sz="1400" b="1" dirty="0"/>
          </a:p>
        </p:txBody>
      </p:sp>
    </p:spTree>
    <p:extLst>
      <p:ext uri="{BB962C8B-B14F-4D97-AF65-F5344CB8AC3E}">
        <p14:creationId xmlns:p14="http://schemas.microsoft.com/office/powerpoint/2010/main" val="2145294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627784" y="1197620"/>
            <a:ext cx="5976664" cy="5601533"/>
          </a:xfrm>
          <a:prstGeom prst="rect">
            <a:avLst/>
          </a:prstGeom>
        </p:spPr>
        <p:txBody>
          <a:bodyPr wrap="square">
            <a:spAutoFit/>
          </a:bodyPr>
          <a:lstStyle/>
          <a:p>
            <a:r>
              <a:rPr lang="uk-UA" b="1" i="1" dirty="0" smtClean="0">
                <a:solidFill>
                  <a:srgbClr val="FF0000"/>
                </a:solidFill>
                <a:effectLst>
                  <a:outerShdw blurRad="38100" dist="38100" dir="2700000" algn="tl">
                    <a:srgbClr val="000000">
                      <a:alpha val="43137"/>
                    </a:srgbClr>
                  </a:outerShdw>
                </a:effectLst>
              </a:rPr>
              <a:t>«Казка із сімейного життя»</a:t>
            </a:r>
          </a:p>
          <a:p>
            <a:endParaRPr lang="uk-UA" b="1" i="1" dirty="0" smtClean="0">
              <a:solidFill>
                <a:srgbClr val="FF0000"/>
              </a:solidFill>
              <a:effectLst>
                <a:outerShdw blurRad="38100" dist="38100" dir="2700000" algn="tl">
                  <a:srgbClr val="000000">
                    <a:alpha val="43137"/>
                  </a:srgbClr>
                </a:outerShdw>
              </a:effectLst>
            </a:endParaRPr>
          </a:p>
          <a:p>
            <a:r>
              <a:rPr lang="uk-UA" sz="1400" b="1" i="1" dirty="0" smtClean="0"/>
              <a:t>Жила-була на світі дівчинка Наталочка, яка дуже любила багато</a:t>
            </a:r>
            <a:endParaRPr lang="ru-RU" sz="1400" b="1" i="1" dirty="0" smtClean="0"/>
          </a:p>
          <a:p>
            <a:r>
              <a:rPr lang="uk-UA" sz="1400" b="1" i="1" dirty="0" smtClean="0"/>
              <a:t>іграшок. В неї було стільки іграшок, що вона ними не гралася. Вона їх</a:t>
            </a:r>
            <a:endParaRPr lang="ru-RU" sz="1400" b="1" i="1" dirty="0" smtClean="0"/>
          </a:p>
          <a:p>
            <a:r>
              <a:rPr lang="uk-UA" sz="1400" b="1" i="1" dirty="0" smtClean="0"/>
              <a:t>поскладала в коробочки і чекала, що б їй кожен день купували нову</a:t>
            </a:r>
            <a:endParaRPr lang="ru-RU" sz="1400" b="1" i="1" dirty="0" smtClean="0"/>
          </a:p>
          <a:p>
            <a:r>
              <a:rPr lang="uk-UA" sz="1400" b="1" i="1" dirty="0" smtClean="0"/>
              <a:t>іграшку.	</a:t>
            </a:r>
            <a:endParaRPr lang="ru-RU" sz="1400" b="1" i="1" dirty="0" smtClean="0"/>
          </a:p>
          <a:p>
            <a:r>
              <a:rPr lang="uk-UA" sz="1400" b="1" i="1" dirty="0" smtClean="0"/>
              <a:t>І вирішили іграшки, які сумували в коробочках, провчити цю</a:t>
            </a:r>
            <a:endParaRPr lang="ru-RU" sz="1400" b="1" i="1" dirty="0" smtClean="0"/>
          </a:p>
          <a:p>
            <a:r>
              <a:rPr lang="uk-UA" sz="1400" b="1" i="1" dirty="0" smtClean="0"/>
              <a:t>дівчинку. Вони заблокували рахунок у банку, де Наталочкина мама знімала</a:t>
            </a:r>
            <a:endParaRPr lang="ru-RU" sz="1400" b="1" i="1" dirty="0" smtClean="0"/>
          </a:p>
          <a:p>
            <a:r>
              <a:rPr lang="uk-UA" sz="1400" b="1" i="1" dirty="0" smtClean="0"/>
              <a:t>кошти.</a:t>
            </a:r>
            <a:endParaRPr lang="ru-RU" sz="1400" b="1" i="1" dirty="0" smtClean="0"/>
          </a:p>
          <a:p>
            <a:r>
              <a:rPr lang="uk-UA" sz="1400" b="1" i="1" dirty="0" smtClean="0"/>
              <a:t>Одного дня Наталочка прийшла на кухню, щоб повечеряти, та вечері</a:t>
            </a:r>
            <a:endParaRPr lang="ru-RU" sz="1400" b="1" i="1" dirty="0" smtClean="0"/>
          </a:p>
          <a:p>
            <a:r>
              <a:rPr lang="uk-UA" sz="1400" b="1" i="1" dirty="0" smtClean="0"/>
              <a:t>на столі не було.</a:t>
            </a:r>
            <a:endParaRPr lang="ru-RU" sz="1400" b="1" i="1" dirty="0" smtClean="0"/>
          </a:p>
          <a:p>
            <a:r>
              <a:rPr lang="uk-UA" sz="1400" b="1" i="1" dirty="0" smtClean="0"/>
              <a:t>«Де моя вечеря?», запитала вона маму. Мама відповіла, що в банку</a:t>
            </a:r>
            <a:endParaRPr lang="ru-RU" sz="1400" b="1" i="1" dirty="0" smtClean="0"/>
          </a:p>
          <a:p>
            <a:r>
              <a:rPr lang="uk-UA" sz="1400" b="1" i="1" dirty="0" smtClean="0"/>
              <a:t>немає грошей і продукти немає за що купити. Всі гроші були потрачені на</a:t>
            </a:r>
            <a:endParaRPr lang="ru-RU" sz="1400" b="1" i="1" dirty="0" smtClean="0"/>
          </a:p>
          <a:p>
            <a:r>
              <a:rPr lang="uk-UA" sz="1400" b="1" i="1" dirty="0" smtClean="0"/>
              <a:t>іграшки. Засумувала Наталочка і вирішила, що більше не буде вимагати від</a:t>
            </a:r>
            <a:endParaRPr lang="ru-RU" sz="1400" b="1" i="1" dirty="0" smtClean="0"/>
          </a:p>
          <a:p>
            <a:r>
              <a:rPr lang="uk-UA" sz="1400" b="1" i="1" dirty="0" smtClean="0"/>
              <a:t>батьків, щоб купували їй нові іграшки. Вона буде гратися тими іграшками,</a:t>
            </a:r>
            <a:endParaRPr lang="ru-RU" sz="1400" b="1" i="1" dirty="0" smtClean="0"/>
          </a:p>
          <a:p>
            <a:r>
              <a:rPr lang="uk-UA" sz="1400" b="1" i="1" dirty="0" smtClean="0"/>
              <a:t>які лежать в неї в коробочці.</a:t>
            </a:r>
            <a:endParaRPr lang="ru-RU" sz="1400" b="1" i="1" dirty="0" smtClean="0"/>
          </a:p>
          <a:p>
            <a:r>
              <a:rPr lang="uk-UA" sz="1400" b="1" i="1" dirty="0" smtClean="0"/>
              <a:t>Запитання до дітей:</a:t>
            </a:r>
            <a:endParaRPr lang="ru-RU" sz="1400" b="1" i="1" dirty="0" smtClean="0"/>
          </a:p>
          <a:p>
            <a:r>
              <a:rPr lang="uk-UA" sz="1400" b="1" i="1" dirty="0" smtClean="0"/>
              <a:t>-Чому Наталочка не гралася всіма іграшками?</a:t>
            </a:r>
            <a:endParaRPr lang="ru-RU" sz="1400" b="1" i="1" dirty="0" smtClean="0"/>
          </a:p>
          <a:p>
            <a:r>
              <a:rPr lang="uk-UA" sz="1400" b="1" i="1" dirty="0" smtClean="0"/>
              <a:t>- Чому мама не приготувала вечерю Наталочці?</a:t>
            </a:r>
            <a:endParaRPr lang="ru-RU" sz="1400" b="1" i="1" dirty="0" smtClean="0"/>
          </a:p>
          <a:p>
            <a:r>
              <a:rPr lang="uk-UA" sz="1400" b="1" i="1" dirty="0" smtClean="0"/>
              <a:t>- Як іграшки провчили Наталочку?</a:t>
            </a:r>
            <a:endParaRPr lang="ru-RU" sz="1400" b="1" i="1" dirty="0" smtClean="0"/>
          </a:p>
          <a:p>
            <a:r>
              <a:rPr lang="uk-UA" sz="1400" b="1" i="1" dirty="0" smtClean="0"/>
              <a:t> </a:t>
            </a:r>
            <a:endParaRPr lang="ru-RU" sz="1400" b="1" i="1" dirty="0"/>
          </a:p>
        </p:txBody>
      </p:sp>
    </p:spTree>
    <p:extLst>
      <p:ext uri="{BB962C8B-B14F-4D97-AF65-F5344CB8AC3E}">
        <p14:creationId xmlns:p14="http://schemas.microsoft.com/office/powerpoint/2010/main" val="33856759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2483768" y="1052736"/>
            <a:ext cx="6102424" cy="5170646"/>
          </a:xfrm>
          <a:prstGeom prst="rect">
            <a:avLst/>
          </a:prstGeom>
        </p:spPr>
        <p:txBody>
          <a:bodyPr wrap="square">
            <a:spAutoFit/>
          </a:bodyPr>
          <a:lstStyle/>
          <a:p>
            <a:r>
              <a:rPr lang="uk-UA" b="1" i="1" dirty="0">
                <a:solidFill>
                  <a:srgbClr val="FF0000"/>
                </a:solidFill>
                <a:effectLst>
                  <a:outerShdw blurRad="38100" dist="38100" dir="2700000" algn="tl">
                    <a:srgbClr val="000000">
                      <a:alpha val="43137"/>
                    </a:srgbClr>
                  </a:outerShdw>
                </a:effectLst>
              </a:rPr>
              <a:t>«Квіткове милко</a:t>
            </a:r>
            <a:r>
              <a:rPr lang="uk-UA" b="1" i="1" dirty="0" smtClean="0">
                <a:solidFill>
                  <a:srgbClr val="FF0000"/>
                </a:solidFill>
                <a:effectLst>
                  <a:outerShdw blurRad="38100" dist="38100" dir="2700000" algn="tl">
                    <a:srgbClr val="000000">
                      <a:alpha val="43137"/>
                    </a:srgbClr>
                  </a:outerShdw>
                </a:effectLst>
              </a:rPr>
              <a:t>»</a:t>
            </a:r>
          </a:p>
          <a:p>
            <a:endParaRPr lang="ru-RU" i="1" dirty="0">
              <a:solidFill>
                <a:srgbClr val="FF0000"/>
              </a:solidFill>
              <a:effectLst>
                <a:outerShdw blurRad="38100" dist="38100" dir="2700000" algn="tl">
                  <a:srgbClr val="000000">
                    <a:alpha val="43137"/>
                  </a:srgbClr>
                </a:outerShdw>
              </a:effectLst>
            </a:endParaRPr>
          </a:p>
          <a:p>
            <a:r>
              <a:rPr lang="uk-UA" sz="1400" b="1" i="1" dirty="0" smtClean="0"/>
              <a:t>Жило-було </a:t>
            </a:r>
            <a:r>
              <a:rPr lang="uk-UA" sz="1400" b="1" i="1" dirty="0"/>
              <a:t>на світі маленьке мило, яке не мало кольору. Вийшло мило</a:t>
            </a:r>
            <a:endParaRPr lang="ru-RU" sz="1400" b="1" i="1" dirty="0"/>
          </a:p>
          <a:p>
            <a:r>
              <a:rPr lang="uk-UA" sz="1400" b="1" i="1" dirty="0"/>
              <a:t>одного разу погуляти на луг. Бачить воно, що луг вкритий</a:t>
            </a:r>
            <a:endParaRPr lang="ru-RU" sz="1400" b="1" i="1" dirty="0"/>
          </a:p>
          <a:p>
            <a:r>
              <a:rPr lang="uk-UA" sz="1400" b="1" i="1" dirty="0"/>
              <a:t>різнокольоровими пахучими квітами. Між квітами літали бджілки і збирали</a:t>
            </a:r>
            <a:endParaRPr lang="ru-RU" sz="1400" b="1" i="1" dirty="0"/>
          </a:p>
          <a:p>
            <a:r>
              <a:rPr lang="uk-UA" sz="1400" b="1" i="1" dirty="0"/>
              <a:t>пилок.</a:t>
            </a:r>
            <a:endParaRPr lang="ru-RU" sz="1400" b="1" i="1" dirty="0"/>
          </a:p>
          <a:p>
            <a:r>
              <a:rPr lang="uk-UA" sz="1400" b="1" i="1" dirty="0"/>
              <a:t>І захотіло милко стати кольоровим, запашним. Чарівна бджілка</a:t>
            </a:r>
            <a:endParaRPr lang="ru-RU" sz="1400" b="1" i="1" dirty="0"/>
          </a:p>
          <a:p>
            <a:r>
              <a:rPr lang="uk-UA" sz="1400" b="1" i="1" dirty="0"/>
              <a:t>трудівниця запропонувала милку співпрацю. Ти милко будеш працювати у</a:t>
            </a:r>
            <a:endParaRPr lang="ru-RU" sz="1400" b="1" i="1" dirty="0"/>
          </a:p>
          <a:p>
            <a:r>
              <a:rPr lang="uk-UA" sz="1400" b="1" i="1" dirty="0"/>
              <a:t>дитячому садку –мити діткам ручки і личко, а я буду тобі приносити</a:t>
            </a:r>
            <a:endParaRPr lang="ru-RU" sz="1400" b="1" i="1" dirty="0"/>
          </a:p>
          <a:p>
            <a:r>
              <a:rPr lang="uk-UA" sz="1400" b="1" i="1" dirty="0"/>
              <a:t>запашний пилок з квітів.</a:t>
            </a:r>
            <a:endParaRPr lang="ru-RU" sz="1400" b="1" i="1" dirty="0"/>
          </a:p>
          <a:p>
            <a:r>
              <a:rPr lang="uk-UA" sz="1400" b="1" i="1" dirty="0"/>
              <a:t>Після цієї розмови присвоїли милку звання: «Екологічно чисте</a:t>
            </a:r>
            <a:endParaRPr lang="ru-RU" sz="1400" b="1" i="1" dirty="0"/>
          </a:p>
          <a:p>
            <a:r>
              <a:rPr lang="uk-UA" sz="1400" b="1" i="1" dirty="0"/>
              <a:t>квіткове мило, яке мало колір лугових квітів».Так вони й далі</a:t>
            </a:r>
            <a:endParaRPr lang="ru-RU" sz="1400" b="1" i="1" dirty="0"/>
          </a:p>
          <a:p>
            <a:r>
              <a:rPr lang="uk-UA" sz="1400" b="1" i="1" dirty="0"/>
              <a:t>співпрацюють: квіти, бджілка трудівниця, милко в дитячому садку.</a:t>
            </a:r>
            <a:endParaRPr lang="ru-RU" sz="1400" b="1" i="1" dirty="0"/>
          </a:p>
          <a:p>
            <a:r>
              <a:rPr lang="uk-UA" sz="1400" b="1" i="1" dirty="0"/>
              <a:t>Леся Степанівна, Ростикова мама, є посередником між бджілкою</a:t>
            </a:r>
            <a:endParaRPr lang="ru-RU" sz="1400" b="1" i="1" dirty="0"/>
          </a:p>
          <a:p>
            <a:r>
              <a:rPr lang="uk-UA" sz="1400" b="1" i="1" dirty="0"/>
              <a:t>трудівничкою і милком в дитячому садку. Тобто вона продає через інтернетмагазин мило, яке потрапляє до дитячого садка.</a:t>
            </a:r>
            <a:endParaRPr lang="ru-RU" sz="1400" b="1" i="1" dirty="0"/>
          </a:p>
          <a:p>
            <a:r>
              <a:rPr lang="uk-UA" sz="1400" b="1" i="1" dirty="0"/>
              <a:t>Запитання до дітей:</a:t>
            </a:r>
            <a:endParaRPr lang="ru-RU" sz="1400" b="1" i="1" dirty="0"/>
          </a:p>
          <a:p>
            <a:r>
              <a:rPr lang="uk-UA" sz="1400" b="1" i="1" dirty="0"/>
              <a:t>- Кого зустріло милко на лугу?</a:t>
            </a:r>
            <a:endParaRPr lang="ru-RU" sz="1400" b="1" i="1" dirty="0"/>
          </a:p>
          <a:p>
            <a:r>
              <a:rPr lang="uk-UA" sz="1400" b="1" i="1" dirty="0"/>
              <a:t>- Що запропонувала бджілка-трудівниця милку?</a:t>
            </a:r>
            <a:endParaRPr lang="ru-RU" sz="1400" b="1" i="1" dirty="0"/>
          </a:p>
          <a:p>
            <a:r>
              <a:rPr lang="uk-UA" sz="1400" b="1" i="1" dirty="0"/>
              <a:t>- Хто такий посередник та яка його роль в русі товару від виробника до</a:t>
            </a:r>
            <a:endParaRPr lang="ru-RU" sz="1400" b="1" i="1" dirty="0"/>
          </a:p>
          <a:p>
            <a:r>
              <a:rPr lang="uk-UA" sz="1400" b="1" i="1" dirty="0"/>
              <a:t>споживача?</a:t>
            </a:r>
            <a:endParaRPr lang="ru-RU" sz="1400" b="1" i="1" dirty="0"/>
          </a:p>
        </p:txBody>
      </p:sp>
    </p:spTree>
    <p:extLst>
      <p:ext uri="{BB962C8B-B14F-4D97-AF65-F5344CB8AC3E}">
        <p14:creationId xmlns:p14="http://schemas.microsoft.com/office/powerpoint/2010/main" val="409062193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F:\Казка\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40747819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F:\Казка\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17055576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777\Desktop\ната сказки\изображение_viber_2021-12-27_12-28-09-5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48" y="15142"/>
            <a:ext cx="9225240" cy="684285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rot="21088920">
            <a:off x="528424" y="644885"/>
            <a:ext cx="4205213" cy="5170646"/>
          </a:xfrm>
          <a:prstGeom prst="rect">
            <a:avLst/>
          </a:prstGeom>
        </p:spPr>
        <p:txBody>
          <a:bodyPr wrap="square">
            <a:spAutoFit/>
          </a:bodyPr>
          <a:lstStyle/>
          <a:p>
            <a:r>
              <a:rPr lang="ru-RU" b="1" i="1" dirty="0">
                <a:solidFill>
                  <a:srgbClr val="FF0000"/>
                </a:solidFill>
                <a:effectLst>
                  <a:outerShdw blurRad="38100" dist="38100" dir="2700000" algn="tl">
                    <a:srgbClr val="000000">
                      <a:alpha val="43137"/>
                    </a:srgbClr>
                  </a:outerShdw>
                </a:effectLst>
              </a:rPr>
              <a:t>Казка “Бережи Воду</a:t>
            </a:r>
            <a:r>
              <a:rPr lang="ru-RU" b="1" i="1" dirty="0" smtClean="0">
                <a:solidFill>
                  <a:srgbClr val="FF0000"/>
                </a:solidFill>
                <a:effectLst>
                  <a:outerShdw blurRad="38100" dist="38100" dir="2700000" algn="tl">
                    <a:srgbClr val="000000">
                      <a:alpha val="43137"/>
                    </a:srgbClr>
                  </a:outerShdw>
                </a:effectLst>
              </a:rPr>
              <a:t>”</a:t>
            </a:r>
          </a:p>
          <a:p>
            <a:endParaRPr lang="ru-RU" b="1" i="1" dirty="0">
              <a:solidFill>
                <a:srgbClr val="FF0000"/>
              </a:solidFill>
              <a:effectLst>
                <a:outerShdw blurRad="38100" dist="38100" dir="2700000" algn="tl">
                  <a:srgbClr val="000000">
                    <a:alpha val="43137"/>
                  </a:srgbClr>
                </a:outerShdw>
              </a:effectLst>
            </a:endParaRPr>
          </a:p>
          <a:p>
            <a:r>
              <a:rPr lang="ru-RU" sz="1400" b="1" i="1" dirty="0"/>
              <a:t>Жили були чотири друга. Вони завжди були нерозлучні. Старшу звали Земля, молодшого Повітря , третього Вогонь, ну а саму молодшеньку звали Вода. Але як то раз вогонь посварився з бідною  Водою і сказав їй, що від неї немає толку. Образилася тоді Вода і вирішила піти куди-небудь де її не знайдуть. Як-то раз Вода вирішила прогулятися в світ людей. Бреде собі Водичка по вулицях , а на зустріч їй хлопчик йде, побачив воду хлопчик злякався і втік. Йде далі Вода, а на зустріч їй маленька дівчинка, але дівчинка не злякалася Воду, а навіть навпаки Вода їй здалася дуже милою. Водичка розповіла дівчинці про свою історію як одного разу її Вогонь образив. Але дівчинка одразу ж спробувала заспокоїти Воду, і пояснила їй, що вона важлива як і всі її друзі. Зраділа Вода , подякувала дівчинці і вирішила, що більше не буде ображатися на слова інших адже хтось може ненавмисно образити а з гаряча.</a:t>
            </a:r>
          </a:p>
        </p:txBody>
      </p:sp>
    </p:spTree>
    <p:extLst>
      <p:ext uri="{BB962C8B-B14F-4D97-AF65-F5344CB8AC3E}">
        <p14:creationId xmlns:p14="http://schemas.microsoft.com/office/powerpoint/2010/main" val="27693937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F:\Казка\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47"/>
            <a:ext cx="9144000" cy="6847353"/>
          </a:xfrm>
          <a:prstGeom prst="rect">
            <a:avLst/>
          </a:prstGeom>
          <a:noFill/>
          <a:ln>
            <a:noFill/>
          </a:ln>
        </p:spPr>
      </p:pic>
    </p:spTree>
    <p:extLst>
      <p:ext uri="{BB962C8B-B14F-4D97-AF65-F5344CB8AC3E}">
        <p14:creationId xmlns:p14="http://schemas.microsoft.com/office/powerpoint/2010/main" val="33285724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F:\Казка\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44741"/>
          </a:xfrm>
          <a:prstGeom prst="rect">
            <a:avLst/>
          </a:prstGeom>
          <a:noFill/>
          <a:ln>
            <a:noFill/>
          </a:ln>
        </p:spPr>
      </p:pic>
    </p:spTree>
    <p:extLst>
      <p:ext uri="{BB962C8B-B14F-4D97-AF65-F5344CB8AC3E}">
        <p14:creationId xmlns:p14="http://schemas.microsoft.com/office/powerpoint/2010/main" val="17890977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F:\Казка\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3270038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F:\Казка\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p:spPr>
      </p:pic>
    </p:spTree>
    <p:extLst>
      <p:ext uri="{BB962C8B-B14F-4D97-AF65-F5344CB8AC3E}">
        <p14:creationId xmlns:p14="http://schemas.microsoft.com/office/powerpoint/2010/main" val="35523839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4403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777\Desktop\ната сказки\изображение_viber_2021-12-27_12-28-09-71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578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572000" y="1988840"/>
            <a:ext cx="4014192" cy="3508653"/>
          </a:xfrm>
          <a:prstGeom prst="rect">
            <a:avLst/>
          </a:prstGeom>
        </p:spPr>
        <p:txBody>
          <a:bodyPr wrap="square">
            <a:spAutoFit/>
          </a:bodyPr>
          <a:lstStyle/>
          <a:p>
            <a:r>
              <a:rPr lang="ru-RU" b="1" i="1" dirty="0">
                <a:solidFill>
                  <a:srgbClr val="FF0000"/>
                </a:solidFill>
                <a:effectLst>
                  <a:outerShdw blurRad="38100" dist="38100" dir="2700000" algn="tl">
                    <a:srgbClr val="000000">
                      <a:alpha val="43137"/>
                    </a:srgbClr>
                  </a:outerShdw>
                </a:effectLst>
              </a:rPr>
              <a:t>КАЗКА «ПРИГОДИ МАЛЕНЬКОЇ ЛАМПОЧКИ»</a:t>
            </a:r>
            <a:endParaRPr lang="ru-RU" i="1" dirty="0">
              <a:solidFill>
                <a:srgbClr val="FF0000"/>
              </a:solidFill>
              <a:effectLst>
                <a:outerShdw blurRad="38100" dist="38100" dir="2700000" algn="tl">
                  <a:srgbClr val="000000">
                    <a:alpha val="43137"/>
                  </a:srgbClr>
                </a:outerShdw>
              </a:effectLst>
            </a:endParaRPr>
          </a:p>
          <a:p>
            <a:r>
              <a:rPr lang="ru-RU" sz="1400" b="1" i="1" dirty="0"/>
              <a:t>Жила собі маленька лампочка і була вона дуже допитлива. Одного разу захотілося лампочці дізнатися, скільки вона випускає енергії. Викрутилась вона із патрона і пішла. Йде вона і раптом бачить на щиту, що вона витрачає 100 ват і дуже здивувалась.</a:t>
            </a:r>
          </a:p>
          <a:p>
            <a:r>
              <a:rPr lang="ru-RU" sz="1400" b="1" i="1" dirty="0"/>
              <a:t>Пішла вона шукати свою подружку – енергозберігаючу лампу. Ось  зустріла вона свою подружку, тай каже: «Люба, заміни мене, будь ласка, бо я дуже багато втрачаю енергії». Подружка відповіла їй: «Гаразд, я заміню тебе. А куди ж ти підеш?» – «Я піду буду мандрувати по світу. І  приносити людям радість.»</a:t>
            </a:r>
          </a:p>
        </p:txBody>
      </p:sp>
    </p:spTree>
    <p:extLst>
      <p:ext uri="{BB962C8B-B14F-4D97-AF65-F5344CB8AC3E}">
        <p14:creationId xmlns:p14="http://schemas.microsoft.com/office/powerpoint/2010/main" val="20191393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777\Desktop\ната сказки\изображение_viber_2021-12-27_12-28-09-85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835696" y="836712"/>
            <a:ext cx="4923420" cy="5324535"/>
          </a:xfrm>
          <a:prstGeom prst="rect">
            <a:avLst/>
          </a:prstGeom>
        </p:spPr>
        <p:txBody>
          <a:bodyPr wrap="square">
            <a:spAutoFit/>
          </a:bodyPr>
          <a:lstStyle/>
          <a:p>
            <a:r>
              <a:rPr lang="ru-RU" b="1" i="1" dirty="0" smtClean="0">
                <a:solidFill>
                  <a:srgbClr val="FF0000"/>
                </a:solidFill>
                <a:effectLst>
                  <a:outerShdw blurRad="38100" dist="38100" dir="2700000" algn="tl">
                    <a:srgbClr val="000000">
                      <a:alpha val="43137"/>
                    </a:srgbClr>
                  </a:outerShdw>
                </a:effectLst>
              </a:rPr>
              <a:t>«Казка </a:t>
            </a:r>
            <a:r>
              <a:rPr lang="ru-RU" b="1" i="1" dirty="0">
                <a:solidFill>
                  <a:srgbClr val="FF0000"/>
                </a:solidFill>
                <a:effectLst>
                  <a:outerShdw blurRad="38100" dist="38100" dir="2700000" algn="tl">
                    <a:srgbClr val="000000">
                      <a:alpha val="43137"/>
                    </a:srgbClr>
                  </a:outerShdw>
                </a:effectLst>
              </a:rPr>
              <a:t>про воду і </a:t>
            </a:r>
            <a:r>
              <a:rPr lang="ru-RU" b="1" i="1" dirty="0" smtClean="0">
                <a:solidFill>
                  <a:srgbClr val="FF0000"/>
                </a:solidFill>
                <a:effectLst>
                  <a:outerShdw blurRad="38100" dist="38100" dir="2700000" algn="tl">
                    <a:srgbClr val="000000">
                      <a:alpha val="43137"/>
                    </a:srgbClr>
                  </a:outerShdw>
                </a:effectLst>
              </a:rPr>
              <a:t>світло»</a:t>
            </a:r>
            <a:endParaRPr lang="ru-RU" i="1" dirty="0">
              <a:solidFill>
                <a:srgbClr val="FF0000"/>
              </a:solidFill>
              <a:effectLst>
                <a:outerShdw blurRad="38100" dist="38100" dir="2700000" algn="tl">
                  <a:srgbClr val="000000">
                    <a:alpha val="43137"/>
                  </a:srgbClr>
                </a:outerShdw>
              </a:effectLst>
            </a:endParaRPr>
          </a:p>
          <a:p>
            <a:r>
              <a:rPr lang="ru-RU" sz="1400" b="1" i="1" dirty="0"/>
              <a:t>Колись давно у 4 класі Сашко робив уроки і почув у сусідній кімнаті йде суперечка. Зайшовши до кімнати побачив двох створінь, які не могли прийти до єдиної відповіді.</a:t>
            </a:r>
          </a:p>
          <a:p>
            <a:r>
              <a:rPr lang="ru-RU" sz="1400" b="1" i="1" dirty="0"/>
              <a:t>– Я важливіша! – промовила Богиня світла.</a:t>
            </a:r>
          </a:p>
          <a:p>
            <a:r>
              <a:rPr lang="ru-RU" sz="1400" b="1" i="1" dirty="0"/>
              <a:t>–  Ні, не ти, а я,- відповіла Королева води.</a:t>
            </a:r>
          </a:p>
          <a:p>
            <a:r>
              <a:rPr lang="ru-RU" sz="1400" b="1" i="1" dirty="0"/>
              <a:t>– Та, ти помиляєшся, – сказала Богиня світла.</a:t>
            </a:r>
          </a:p>
          <a:p>
            <a:r>
              <a:rPr lang="ru-RU" sz="1400" b="1" i="1" dirty="0"/>
              <a:t>Сашко здогадався, що суперечка йде між Королевою води та Богинею світла. І вирішив вмішатися у їхню розмову.</a:t>
            </a:r>
          </a:p>
          <a:p>
            <a:r>
              <a:rPr lang="ru-RU" sz="1400" b="1" i="1" dirty="0"/>
              <a:t>–  Ви, мене пробачте, але в чому справа? Невже не можна якось домовитися між собою? – промовив хлопчик.</a:t>
            </a:r>
          </a:p>
          <a:p>
            <a:r>
              <a:rPr lang="ru-RU" sz="1400" b="1" i="1" dirty="0"/>
              <a:t>–  Так, ти правий, але не зовсім,- сказала Богиня світла.</a:t>
            </a:r>
          </a:p>
          <a:p>
            <a:r>
              <a:rPr lang="ru-RU" sz="1400" b="1" i="1" dirty="0"/>
              <a:t>–  А чому, це?- спитав Сашко.</a:t>
            </a:r>
          </a:p>
          <a:p>
            <a:r>
              <a:rPr lang="ru-RU" sz="1400" b="1" i="1" dirty="0"/>
              <a:t>–  Відгадай? Для чого світло потрібно людям? – промовила Королева води. – Адже завдяки мені з’являєшся у домівках людей, на заводах.</a:t>
            </a:r>
          </a:p>
          <a:p>
            <a:r>
              <a:rPr lang="ru-RU" sz="1400" b="1" i="1" dirty="0"/>
              <a:t>–  А ти чим корисна вода? –  промовила Богиня світла.</a:t>
            </a:r>
          </a:p>
          <a:p>
            <a:r>
              <a:rPr lang="ru-RU" sz="1400" b="1" i="1" dirty="0"/>
              <a:t>–  Стоп, стоп. Так, ви ні до чого не домовитися. Ви разом потрібні людям і без вас ми не зможемо жити. Вода насичує землю, живі організми, світло ж виконує не більш важливу роль. Ще з дитинства нас вчать економити воду та світло, бо запаси не вічні.</a:t>
            </a:r>
          </a:p>
          <a:p>
            <a:r>
              <a:rPr lang="ru-RU" sz="1400" b="1" i="1" dirty="0"/>
              <a:t>–  Дякуємо, тобі хлопчику, що ти нас помирив, – відповіла Королева води.</a:t>
            </a:r>
          </a:p>
        </p:txBody>
      </p:sp>
    </p:spTree>
    <p:extLst>
      <p:ext uri="{BB962C8B-B14F-4D97-AF65-F5344CB8AC3E}">
        <p14:creationId xmlns:p14="http://schemas.microsoft.com/office/powerpoint/2010/main" val="462231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777\Desktop\ната сказки\изображение_viber_2021-12-27_12-28-25-9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411760" y="962973"/>
            <a:ext cx="5904656" cy="3662541"/>
          </a:xfrm>
          <a:prstGeom prst="rect">
            <a:avLst/>
          </a:prstGeom>
        </p:spPr>
        <p:txBody>
          <a:bodyPr wrap="square">
            <a:spAutoFit/>
          </a:bodyPr>
          <a:lstStyle/>
          <a:p>
            <a:r>
              <a:rPr lang="ru-RU" b="1" i="1" dirty="0" smtClean="0">
                <a:solidFill>
                  <a:srgbClr val="FF0000"/>
                </a:solidFill>
                <a:effectLst>
                  <a:outerShdw blurRad="38100" dist="38100" dir="2700000" algn="tl">
                    <a:srgbClr val="000000">
                      <a:alpha val="43137"/>
                    </a:srgbClr>
                  </a:outerShdw>
                </a:effectLst>
              </a:rPr>
              <a:t>«Фея Світла»</a:t>
            </a:r>
          </a:p>
          <a:p>
            <a:endParaRPr lang="ru-RU" i="1" dirty="0">
              <a:solidFill>
                <a:srgbClr val="FF0000"/>
              </a:solidFill>
              <a:effectLst>
                <a:outerShdw blurRad="38100" dist="38100" dir="2700000" algn="tl">
                  <a:srgbClr val="000000">
                    <a:alpha val="43137"/>
                  </a:srgbClr>
                </a:outerShdw>
              </a:effectLst>
            </a:endParaRPr>
          </a:p>
          <a:p>
            <a:r>
              <a:rPr lang="ru-RU" sz="1400" b="1" i="1" dirty="0"/>
              <a:t>У одному місті жила дівчинка Наталка і хлопчик Василько. Вони були як дві краплі води, охайні, трудолюбиві, дружні. От тільки Наталка не берегла електроенергію.</a:t>
            </a:r>
          </a:p>
          <a:p>
            <a:r>
              <a:rPr lang="ru-RU" sz="1400" b="1" i="1" dirty="0"/>
              <a:t>Одного літнього ранку Наталка і Василько вийшли погуляти, але Наталка забула вимкнути світло. Діти вирішили пограти у схованки. Наталочка швидко сховалася у підвалі будинку. Їй не було лячно, бо там було світло. Але раптом світло згасло. Дівчинка налякалась, не могла вийти, бо нічого не бачила. І тут перед нею з’явилася фея, яка допомогла дівчинці вийти з підвалу і сказала:</a:t>
            </a:r>
          </a:p>
          <a:p>
            <a:r>
              <a:rPr lang="ru-RU" sz="1400" b="1" i="1" dirty="0"/>
              <a:t>–         Ти повинна берегти електроенергію, бо інакше ти можеш потрапити у таку халепу будь- коли</a:t>
            </a:r>
          </a:p>
          <a:p>
            <a:r>
              <a:rPr lang="ru-RU" sz="1400" b="1" i="1" dirty="0"/>
              <a:t>Добре, – відповіла Наталка, і побігла до Василька.</a:t>
            </a:r>
          </a:p>
          <a:p>
            <a:r>
              <a:rPr lang="ru-RU" sz="1400" b="1" i="1" dirty="0"/>
              <a:t>Хлопчик запитав, що сталося. Наталка усе розповіла і сказала</a:t>
            </a:r>
          </a:p>
          <a:p>
            <a:r>
              <a:rPr lang="ru-RU" sz="1400" b="1" i="1" dirty="0"/>
              <a:t>Ти ніколи не потрапиш у таку халепу, бо ти бережеш електроенергію</a:t>
            </a:r>
          </a:p>
        </p:txBody>
      </p:sp>
    </p:spTree>
    <p:extLst>
      <p:ext uri="{BB962C8B-B14F-4D97-AF65-F5344CB8AC3E}">
        <p14:creationId xmlns:p14="http://schemas.microsoft.com/office/powerpoint/2010/main" val="693704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777\Desktop\ната сказки\изображение_viber_2021-12-27_12-28-26-0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699792" y="620688"/>
            <a:ext cx="4572000" cy="5355312"/>
          </a:xfrm>
          <a:prstGeom prst="rect">
            <a:avLst/>
          </a:prstGeom>
        </p:spPr>
        <p:txBody>
          <a:bodyPr>
            <a:spAutoFit/>
          </a:bodyPr>
          <a:lstStyle/>
          <a:p>
            <a:r>
              <a:rPr lang="ru-RU" b="1" i="1" dirty="0" smtClean="0">
                <a:solidFill>
                  <a:srgbClr val="FF0000"/>
                </a:solidFill>
                <a:effectLst>
                  <a:outerShdw blurRad="38100" dist="38100" dir="2700000" algn="tl">
                    <a:srgbClr val="000000">
                      <a:alpha val="43137"/>
                    </a:srgbClr>
                  </a:outerShdw>
                </a:effectLst>
              </a:rPr>
              <a:t>«КАЗКА </a:t>
            </a:r>
            <a:r>
              <a:rPr lang="ru-RU" b="1" i="1" dirty="0">
                <a:solidFill>
                  <a:srgbClr val="FF0000"/>
                </a:solidFill>
                <a:effectLst>
                  <a:outerShdw blurRad="38100" dist="38100" dir="2700000" algn="tl">
                    <a:srgbClr val="000000">
                      <a:alpha val="43137"/>
                    </a:srgbClr>
                  </a:outerShdw>
                </a:effectLst>
              </a:rPr>
              <a:t>ПРО ТЕ, ЯК ТРЕБА БЕРЕГТИ </a:t>
            </a:r>
            <a:r>
              <a:rPr lang="ru-RU" b="1" i="1" dirty="0" smtClean="0">
                <a:solidFill>
                  <a:srgbClr val="FF0000"/>
                </a:solidFill>
                <a:effectLst>
                  <a:outerShdw blurRad="38100" dist="38100" dir="2700000" algn="tl">
                    <a:srgbClr val="000000">
                      <a:alpha val="43137"/>
                    </a:srgbClr>
                  </a:outerShdw>
                </a:effectLst>
              </a:rPr>
              <a:t>ВОДУ»</a:t>
            </a:r>
            <a:endParaRPr lang="ru-RU" i="1" dirty="0">
              <a:solidFill>
                <a:srgbClr val="FF0000"/>
              </a:solidFill>
              <a:effectLst>
                <a:outerShdw blurRad="38100" dist="38100" dir="2700000" algn="tl">
                  <a:srgbClr val="000000">
                    <a:alpha val="43137"/>
                  </a:srgbClr>
                </a:outerShdw>
              </a:effectLst>
            </a:endParaRPr>
          </a:p>
          <a:p>
            <a:r>
              <a:rPr lang="ru-RU" b="1" i="1" dirty="0"/>
              <a:t>В одному царстві жило-було Красиве озеро. У ньому було багато риби люди приходили до нього. Вони милувалися красотою озера, інші купалися у його водах, треті ловили рибу.</a:t>
            </a:r>
          </a:p>
          <a:p>
            <a:r>
              <a:rPr lang="ru-RU" b="1" i="1" dirty="0"/>
              <a:t>Але трапилося так, що кожен, хто приходив до нього у гості, залишив там багато сміття.</a:t>
            </a:r>
          </a:p>
          <a:p>
            <a:r>
              <a:rPr lang="ru-RU" b="1" i="1" dirty="0"/>
              <a:t>Образилося озеро на людей і сховало усю рибу, а само покрилося густою тінню. Прийшли вранці люди до озера і заплакали. Не було ні риби, ні чистої води. Забігали вони, стали просити пробачення у озера, стали дбати про нього.</a:t>
            </a:r>
          </a:p>
          <a:p>
            <a:r>
              <a:rPr lang="ru-RU" b="1" i="1" dirty="0"/>
              <a:t>Пробачило озеро людей, випустило рибу, очистило свої води. І стали люди жити з ним у мирі.</a:t>
            </a:r>
          </a:p>
          <a:p>
            <a:r>
              <a:rPr lang="ru-RU" b="1" i="1" dirty="0"/>
              <a:t> </a:t>
            </a:r>
          </a:p>
        </p:txBody>
      </p:sp>
    </p:spTree>
    <p:extLst>
      <p:ext uri="{BB962C8B-B14F-4D97-AF65-F5344CB8AC3E}">
        <p14:creationId xmlns:p14="http://schemas.microsoft.com/office/powerpoint/2010/main" val="703860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777\Desktop\ната сказки\изображение_viber_2021-12-27_12-28-26-1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195736" y="2204864"/>
            <a:ext cx="4572000" cy="3939540"/>
          </a:xfrm>
          <a:prstGeom prst="rect">
            <a:avLst/>
          </a:prstGeom>
        </p:spPr>
        <p:txBody>
          <a:bodyPr>
            <a:spAutoFit/>
          </a:bodyPr>
          <a:lstStyle/>
          <a:p>
            <a:r>
              <a:rPr lang="ru-RU" b="1" i="1" dirty="0" smtClean="0">
                <a:effectLst>
                  <a:outerShdw blurRad="38100" dist="38100" dir="2700000" algn="tl">
                    <a:srgbClr val="000000">
                      <a:alpha val="43137"/>
                    </a:srgbClr>
                  </a:outerShdw>
                </a:effectLst>
              </a:rPr>
              <a:t>«КАЗКА </a:t>
            </a:r>
            <a:r>
              <a:rPr lang="ru-RU" b="1" i="1" dirty="0">
                <a:effectLst>
                  <a:outerShdw blurRad="38100" dist="38100" dir="2700000" algn="tl">
                    <a:srgbClr val="000000">
                      <a:alpha val="43137"/>
                    </a:srgbClr>
                  </a:outerShdw>
                </a:effectLst>
              </a:rPr>
              <a:t>ПРО ТЕ, ЯК ПТАШКИ НАЧВЧАЛИСЯ ЕКОНОМИТИ СВІТЛО І </a:t>
            </a:r>
            <a:r>
              <a:rPr lang="ru-RU" b="1" i="1" dirty="0" smtClean="0">
                <a:effectLst>
                  <a:outerShdw blurRad="38100" dist="38100" dir="2700000" algn="tl">
                    <a:srgbClr val="000000">
                      <a:alpha val="43137"/>
                    </a:srgbClr>
                  </a:outerShdw>
                </a:effectLst>
              </a:rPr>
              <a:t>ЕЛЕКТРОЕНЕРГІЮ»</a:t>
            </a:r>
            <a:endParaRPr lang="ru-RU" i="1" dirty="0">
              <a:effectLst>
                <a:outerShdw blurRad="38100" dist="38100" dir="2700000" algn="tl">
                  <a:srgbClr val="000000">
                    <a:alpha val="43137"/>
                  </a:srgbClr>
                </a:outerShdw>
              </a:effectLst>
            </a:endParaRPr>
          </a:p>
          <a:p>
            <a:r>
              <a:rPr lang="ru-RU" sz="1400" b="1" i="1" dirty="0">
                <a:solidFill>
                  <a:schemeClr val="bg1"/>
                </a:solidFill>
              </a:rPr>
              <a:t>Жили-були пташки, які не економили світло. Вони дуже любили взимку в дуплі вмикати обігрівач. Він брав дуже багато електроенергії. Одного разу їм прийшов рахунок за використану електрику. Мама пташка повинна була заплатити дуже багато грошей. Вона розповіла пташенятам як треба економити світло і електроенергію, вмикати обігрівач тільки тоді, коли прилітаєте до дому, постійно ввімкнений він бути не повинен. Мама пташка віддала усі свої гроші за електроенергію і своїм дітям вона цілий місяць не купувала льодяників, бо на  них не було грошей.</a:t>
            </a:r>
          </a:p>
          <a:p>
            <a:r>
              <a:rPr lang="ru-RU" sz="1400" b="1" i="1" dirty="0">
                <a:solidFill>
                  <a:schemeClr val="bg1"/>
                </a:solidFill>
              </a:rPr>
              <a:t>З тих пір пташки навчилися економити електроенергію та світло.</a:t>
            </a:r>
          </a:p>
          <a:p>
            <a:r>
              <a:rPr lang="ru-RU" b="1" i="1" dirty="0"/>
              <a:t> </a:t>
            </a:r>
          </a:p>
        </p:txBody>
      </p:sp>
    </p:spTree>
    <p:extLst>
      <p:ext uri="{BB962C8B-B14F-4D97-AF65-F5344CB8AC3E}">
        <p14:creationId xmlns:p14="http://schemas.microsoft.com/office/powerpoint/2010/main" val="1491238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9"/>
            <a:ext cx="9144000" cy="685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95536" y="188640"/>
            <a:ext cx="5256584" cy="5109091"/>
          </a:xfrm>
          <a:prstGeom prst="rect">
            <a:avLst/>
          </a:prstGeom>
        </p:spPr>
        <p:txBody>
          <a:bodyPr wrap="square">
            <a:spAutoFit/>
          </a:bodyPr>
          <a:lstStyle/>
          <a:p>
            <a:r>
              <a:rPr lang="uk-UA" b="1" i="1" dirty="0" smtClean="0">
                <a:solidFill>
                  <a:srgbClr val="FF0000"/>
                </a:solidFill>
                <a:effectLst>
                  <a:outerShdw blurRad="38100" dist="38100" dir="2700000" algn="tl">
                    <a:srgbClr val="000000">
                      <a:alpha val="43137"/>
                    </a:srgbClr>
                  </a:outerShdw>
                </a:effectLst>
              </a:rPr>
              <a:t>«Подруги </a:t>
            </a:r>
            <a:r>
              <a:rPr lang="uk-UA" b="1" i="1" dirty="0">
                <a:solidFill>
                  <a:srgbClr val="FF0000"/>
                </a:solidFill>
                <a:effectLst>
                  <a:outerShdw blurRad="38100" dist="38100" dir="2700000" algn="tl">
                    <a:srgbClr val="000000">
                      <a:alpha val="43137"/>
                    </a:srgbClr>
                  </a:outerShdw>
                </a:effectLst>
              </a:rPr>
              <a:t>на </a:t>
            </a:r>
            <a:r>
              <a:rPr lang="uk-UA" b="1" i="1" dirty="0" smtClean="0">
                <a:solidFill>
                  <a:srgbClr val="FF0000"/>
                </a:solidFill>
                <a:effectLst>
                  <a:outerShdw blurRad="38100" dist="38100" dir="2700000" algn="tl">
                    <a:srgbClr val="000000">
                      <a:alpha val="43137"/>
                    </a:srgbClr>
                  </a:outerShdw>
                </a:effectLst>
              </a:rPr>
              <a:t>полиці»</a:t>
            </a:r>
            <a:endParaRPr lang="ru-RU" i="1" dirty="0">
              <a:solidFill>
                <a:srgbClr val="FF0000"/>
              </a:solidFill>
              <a:effectLst>
                <a:outerShdw blurRad="38100" dist="38100" dir="2700000" algn="tl">
                  <a:srgbClr val="000000">
                    <a:alpha val="43137"/>
                  </a:srgbClr>
                </a:outerShdw>
              </a:effectLst>
            </a:endParaRPr>
          </a:p>
          <a:p>
            <a:r>
              <a:rPr lang="ru-RU" sz="1400" b="1" i="1" dirty="0"/>
              <a:t>В одному магазині електротоварів, жили дружною сім’єю електроприлади. Їх було дуже багато і вони були різноманітні. Зверху на полиці, на самому видовищному місці стояли і красувалися собою дві лампочки: Енергозберігаюча та Звичайна. Вони розмовляли між собою, посміхалися покупцям та почали сперечатися. Енергозберігаюча казала, що вона більш корисніша, ніж звичайна тому, що береже більше енергії.</a:t>
            </a:r>
          </a:p>
          <a:p>
            <a:r>
              <a:rPr lang="ru-RU" sz="1400" b="1" i="1" dirty="0"/>
              <a:t>Звичайна образилася і відповіла:</a:t>
            </a:r>
          </a:p>
          <a:p>
            <a:r>
              <a:rPr lang="ru-RU" sz="1400" b="1" i="1" dirty="0"/>
              <a:t>- Ти навіть не уявляєш, яка я корисна. Завдяки моїй стародавній конструкції, я не зашкоджую людському здоров ’ю. Я своїм ніжним жовтим світлом освітлюю приміщення і не руйную зір та людське око.</a:t>
            </a:r>
          </a:p>
          <a:p>
            <a:r>
              <a:rPr lang="ru-RU" sz="1400" b="1" i="1" dirty="0"/>
              <a:t>-  Ти не ясно світиш, а я сяю, як сонячний промінь. Після того, як мене вимкнуть, люди ще хвилин десять бачать у своїх очах моє  сяйво. – Обізвалася Енергозберігаюча.</a:t>
            </a:r>
          </a:p>
          <a:p>
            <a:r>
              <a:rPr lang="ru-RU" sz="1400" b="1" i="1" dirty="0"/>
              <a:t>Слухав цю розмову Електрокамін. - Стійте! Не сваріться! – Зупинив їх він. Ви обидві корисні! – Ти, Енергозберігаюча – зберігаєш більше енергії, а ти Звичайна – людський зір! Кожна з вас потрібна і необхідна.</a:t>
            </a:r>
          </a:p>
          <a:p>
            <a:r>
              <a:rPr lang="ru-RU" sz="1400" b="1" i="1" dirty="0"/>
              <a:t>Лампочки замовкли, задумались, побачили покупця і посміхнулись йому.</a:t>
            </a:r>
          </a:p>
        </p:txBody>
      </p:sp>
    </p:spTree>
    <p:extLst>
      <p:ext uri="{BB962C8B-B14F-4D97-AF65-F5344CB8AC3E}">
        <p14:creationId xmlns:p14="http://schemas.microsoft.com/office/powerpoint/2010/main" val="9356342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777\Desktop\ната сказки\изображение_viber_2021-12-27_13-16-28-1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555776" y="116632"/>
            <a:ext cx="6120680" cy="7109639"/>
          </a:xfrm>
          <a:prstGeom prst="rect">
            <a:avLst/>
          </a:prstGeom>
        </p:spPr>
        <p:txBody>
          <a:bodyPr wrap="square">
            <a:spAutoFit/>
          </a:bodyPr>
          <a:lstStyle/>
          <a:p>
            <a:r>
              <a:rPr lang="ru-RU" b="1" i="1" dirty="0" smtClean="0">
                <a:solidFill>
                  <a:srgbClr val="FF0000"/>
                </a:solidFill>
                <a:effectLst>
                  <a:outerShdw blurRad="38100" dist="38100" dir="2700000" algn="tl">
                    <a:srgbClr val="000000">
                      <a:alpha val="43137"/>
                    </a:srgbClr>
                  </a:outerShdw>
                </a:effectLst>
              </a:rPr>
              <a:t>«Податкова Абетка»</a:t>
            </a:r>
          </a:p>
          <a:p>
            <a:endParaRPr lang="ru-RU" dirty="0"/>
          </a:p>
          <a:p>
            <a:r>
              <a:rPr lang="ru-RU" sz="1600" b="1" i="1" dirty="0"/>
              <a:t>Отримав гроші – </a:t>
            </a:r>
          </a:p>
          <a:p>
            <a:r>
              <a:rPr lang="ru-RU" sz="1600" b="1" i="1" dirty="0"/>
              <a:t>Заплатив податок: </a:t>
            </a:r>
          </a:p>
          <a:p>
            <a:r>
              <a:rPr lang="ru-RU" sz="1600" b="1" i="1" dirty="0"/>
              <a:t>В усьому світі </a:t>
            </a:r>
          </a:p>
          <a:p>
            <a:r>
              <a:rPr lang="ru-RU" sz="1600" b="1" i="1" dirty="0"/>
              <a:t>Є такий порядок. </a:t>
            </a:r>
          </a:p>
          <a:p>
            <a:r>
              <a:rPr lang="ru-RU" sz="1600" b="1" i="1" dirty="0"/>
              <a:t>Гадаю одним із рецептів додатку </a:t>
            </a:r>
          </a:p>
          <a:p>
            <a:r>
              <a:rPr lang="ru-RU" sz="1600" b="1" i="1" dirty="0"/>
              <a:t>Є праця, порядність і сплата податку. </a:t>
            </a:r>
          </a:p>
          <a:p>
            <a:r>
              <a:rPr lang="ru-RU" sz="1600" b="1" i="1" dirty="0"/>
              <a:t>У нас люди, як бджілки, такі ж працьовиті, </a:t>
            </a:r>
          </a:p>
          <a:p>
            <a:r>
              <a:rPr lang="ru-RU" sz="1600" b="1" i="1" dirty="0"/>
              <a:t>За це нас цінують у цілому світі. </a:t>
            </a:r>
          </a:p>
          <a:p>
            <a:r>
              <a:rPr lang="ru-RU" sz="1600" b="1" i="1" dirty="0"/>
              <a:t>Бюджет країни – гаманець, </a:t>
            </a:r>
          </a:p>
          <a:p>
            <a:r>
              <a:rPr lang="ru-RU" sz="1600" b="1" i="1" dirty="0"/>
              <a:t>Всі гроші він збирає </a:t>
            </a:r>
          </a:p>
          <a:p>
            <a:r>
              <a:rPr lang="ru-RU" sz="1600" b="1" i="1" dirty="0"/>
              <a:t>І, як цілюще джерело, </a:t>
            </a:r>
          </a:p>
          <a:p>
            <a:r>
              <a:rPr lang="ru-RU" sz="1600" b="1" i="1" dirty="0"/>
              <a:t>Державу напуває. </a:t>
            </a:r>
          </a:p>
          <a:p>
            <a:r>
              <a:rPr lang="ru-RU" sz="1600" b="1" i="1" dirty="0"/>
              <a:t>Щоб надходили податки, </a:t>
            </a:r>
          </a:p>
          <a:p>
            <a:r>
              <a:rPr lang="ru-RU" sz="1600" b="1" i="1" dirty="0"/>
              <a:t>Є державна установа, </a:t>
            </a:r>
          </a:p>
          <a:p>
            <a:r>
              <a:rPr lang="ru-RU" sz="1600" b="1" i="1" dirty="0"/>
              <a:t>Що слідкує за порядком </a:t>
            </a:r>
          </a:p>
          <a:p>
            <a:r>
              <a:rPr lang="ru-RU" sz="1600" b="1" i="1" dirty="0"/>
              <a:t>Вона зветься – податкова. </a:t>
            </a:r>
          </a:p>
          <a:p>
            <a:r>
              <a:rPr lang="ru-RU" sz="1600" b="1" i="1" dirty="0"/>
              <a:t>Податки – закон! </a:t>
            </a:r>
          </a:p>
          <a:p>
            <a:r>
              <a:rPr lang="ru-RU" sz="1600" b="1" i="1" dirty="0"/>
              <a:t>Їх потрібно платити! </a:t>
            </a:r>
          </a:p>
          <a:p>
            <a:r>
              <a:rPr lang="ru-RU" sz="1600" b="1" i="1" dirty="0"/>
              <a:t>Це знати повинні дорослі і діти. </a:t>
            </a:r>
          </a:p>
          <a:p>
            <a:r>
              <a:rPr lang="ru-RU" sz="1600" b="1" i="1" dirty="0"/>
              <a:t>З біблійних часів </a:t>
            </a:r>
          </a:p>
          <a:p>
            <a:r>
              <a:rPr lang="ru-RU" sz="1600" b="1" i="1" dirty="0"/>
              <a:t>Цей закон і донині: </a:t>
            </a:r>
          </a:p>
          <a:p>
            <a:r>
              <a:rPr lang="ru-RU" sz="1600" b="1" i="1" dirty="0"/>
              <a:t>Одержав прибуток – </a:t>
            </a:r>
          </a:p>
          <a:p>
            <a:r>
              <a:rPr lang="ru-RU" sz="1600" b="1" i="1" dirty="0"/>
              <a:t>Віддай десятину!</a:t>
            </a:r>
          </a:p>
          <a:p>
            <a:r>
              <a:rPr lang="ru-RU" sz="1600" b="1" i="1" dirty="0"/>
              <a:t> </a:t>
            </a:r>
          </a:p>
          <a:p>
            <a:r>
              <a:rPr lang="ru-RU" i="1" dirty="0"/>
              <a:t> </a:t>
            </a:r>
          </a:p>
          <a:p>
            <a:r>
              <a:rPr lang="ru-RU" i="1" dirty="0"/>
              <a:t> </a:t>
            </a:r>
          </a:p>
        </p:txBody>
      </p:sp>
    </p:spTree>
    <p:extLst>
      <p:ext uri="{BB962C8B-B14F-4D97-AF65-F5344CB8AC3E}">
        <p14:creationId xmlns:p14="http://schemas.microsoft.com/office/powerpoint/2010/main" val="127840161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TotalTime>
  <Words>1673</Words>
  <Application>Microsoft Office PowerPoint</Application>
  <PresentationFormat>Экран (4:3)</PresentationFormat>
  <Paragraphs>174</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777</dc:creator>
  <cp:lastModifiedBy>777</cp:lastModifiedBy>
  <cp:revision>13</cp:revision>
  <dcterms:created xsi:type="dcterms:W3CDTF">2021-12-27T10:26:56Z</dcterms:created>
  <dcterms:modified xsi:type="dcterms:W3CDTF">2021-12-27T12:52:24Z</dcterms:modified>
</cp:coreProperties>
</file>